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</p:sldIdLst>
  <p:sldSz cx="9144000" cy="10693400"/>
  <p:notesSz cx="91440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166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Hareesh</a:t>
            </a:r>
            <a:r>
              <a:rPr spc="-60" dirty="0"/>
              <a:t> </a:t>
            </a:r>
            <a:r>
              <a:rPr dirty="0"/>
              <a:t>k,AP,Dept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10" dirty="0"/>
              <a:t>ME,VAST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DejaVu Sans"/>
                <a:cs typeface="DejaVu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Hareesh</a:t>
            </a:r>
            <a:r>
              <a:rPr spc="-60" dirty="0"/>
              <a:t> </a:t>
            </a:r>
            <a:r>
              <a:rPr dirty="0"/>
              <a:t>k,AP,Dept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10" dirty="0"/>
              <a:t>ME,VAST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DejaVu Sans"/>
                <a:cs typeface="DejaVu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Hareesh</a:t>
            </a:r>
            <a:r>
              <a:rPr spc="-60" dirty="0"/>
              <a:t> </a:t>
            </a:r>
            <a:r>
              <a:rPr dirty="0"/>
              <a:t>k,AP,Dept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10" dirty="0"/>
              <a:t>ME,VAST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DejaVu Sans"/>
                <a:cs typeface="DejaVu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Hareesh</a:t>
            </a:r>
            <a:r>
              <a:rPr spc="-60" dirty="0"/>
              <a:t> </a:t>
            </a:r>
            <a:r>
              <a:rPr dirty="0"/>
              <a:t>k,AP,Dept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10" dirty="0"/>
              <a:t>ME,VAST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DejaVu Sans"/>
                <a:cs typeface="DejaVu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Hareesh</a:t>
            </a:r>
            <a:r>
              <a:rPr spc="-60" dirty="0"/>
              <a:t> </a:t>
            </a:r>
            <a:r>
              <a:rPr dirty="0"/>
              <a:t>k,AP,Dept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10" dirty="0"/>
              <a:t>ME,VAST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DejaVu Sans"/>
                <a:cs typeface="DejaVu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500" y="223520"/>
            <a:ext cx="773620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34490"/>
            <a:ext cx="3822065" cy="2680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93440" y="6446029"/>
            <a:ext cx="2357120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Hareesh</a:t>
            </a:r>
            <a:r>
              <a:rPr spc="-60" dirty="0"/>
              <a:t> </a:t>
            </a:r>
            <a:r>
              <a:rPr dirty="0"/>
              <a:t>k,AP,Dept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10" dirty="0"/>
              <a:t>ME,VAST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2950" y="6438408"/>
            <a:ext cx="283845" cy="21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DejaVu Sans"/>
                <a:cs typeface="DejaVu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ndtindia.org/visual-inspection.html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dtindia.org/visual-inspection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ndtindia.org/visual-inspection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ktunotes.in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hyperlink" Target="http://www.ndtindia.org/dye-penetration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ndtindia.org/classification-of-ndt-methods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ndtindia.org/ultrasonic-investigation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hyperlink" Target="http://ktunotes.in/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5369" y="604520"/>
            <a:ext cx="717740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1425" marR="5080" indent="-24993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Non-</a:t>
            </a:r>
            <a:r>
              <a:rPr dirty="0"/>
              <a:t>Destructive</a:t>
            </a:r>
            <a:r>
              <a:rPr spc="-175" dirty="0"/>
              <a:t> </a:t>
            </a:r>
            <a:r>
              <a:rPr spc="-30" dirty="0"/>
              <a:t>Testing</a:t>
            </a:r>
            <a:r>
              <a:rPr spc="-135" dirty="0"/>
              <a:t> </a:t>
            </a:r>
            <a:r>
              <a:rPr spc="-10" dirty="0"/>
              <a:t>(NDT) </a:t>
            </a:r>
            <a:r>
              <a:rPr dirty="0"/>
              <a:t>Module</a:t>
            </a:r>
            <a:r>
              <a:rPr spc="-120" dirty="0"/>
              <a:t> </a:t>
            </a:r>
            <a:r>
              <a:rPr spc="-5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41690" y="6404609"/>
            <a:ext cx="1670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solidFill>
                  <a:srgbClr val="888888"/>
                </a:solidFill>
                <a:latin typeface="DejaVu Sans"/>
                <a:cs typeface="DejaVu Sans"/>
              </a:rPr>
              <a:t>1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570" y="4928870"/>
            <a:ext cx="365950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7855" marR="5080" indent="321310" algn="r">
              <a:lnSpc>
                <a:spcPct val="100000"/>
              </a:lnSpc>
              <a:spcBef>
                <a:spcPts val="100"/>
              </a:spcBef>
            </a:pPr>
            <a:r>
              <a:rPr lang="en-US" sz="1800" dirty="0" smtClean="0">
                <a:latin typeface="Times New Roman"/>
                <a:cs typeface="Times New Roman"/>
              </a:rPr>
              <a:t>Rahul Singh </a:t>
            </a:r>
            <a:r>
              <a:rPr sz="1800" dirty="0" smtClean="0">
                <a:latin typeface="Times New Roman"/>
                <a:cs typeface="Times New Roman"/>
              </a:rPr>
              <a:t>Assistant</a:t>
            </a:r>
            <a:r>
              <a:rPr sz="1800" spc="-60" dirty="0" smtClean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Professor</a:t>
            </a:r>
            <a:endParaRPr sz="1800" dirty="0">
              <a:latin typeface="Times New Roman"/>
              <a:cs typeface="Times New Roman"/>
            </a:endParaRPr>
          </a:p>
          <a:p>
            <a:pPr marR="9525" algn="r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Department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Mechanical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Engineering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79" y="2397760"/>
            <a:ext cx="8770620" cy="21463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740" y="450850"/>
            <a:ext cx="79584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sng" dirty="0">
                <a:solidFill>
                  <a:srgbClr val="2412A8"/>
                </a:solidFill>
                <a:uFill>
                  <a:solidFill>
                    <a:srgbClr val="2412A8"/>
                  </a:solidFill>
                </a:uFill>
                <a:latin typeface="Times New Roman"/>
                <a:cs typeface="Times New Roman"/>
              </a:rPr>
              <a:t>6.Radiograpic</a:t>
            </a:r>
            <a:r>
              <a:rPr b="1" u="sng" spc="-114" dirty="0">
                <a:solidFill>
                  <a:srgbClr val="2412A8"/>
                </a:solidFill>
                <a:uFill>
                  <a:solidFill>
                    <a:srgbClr val="2412A8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dirty="0">
                <a:solidFill>
                  <a:srgbClr val="2412A8"/>
                </a:solidFill>
                <a:uFill>
                  <a:solidFill>
                    <a:srgbClr val="2412A8"/>
                  </a:solidFill>
                </a:uFill>
                <a:latin typeface="Times New Roman"/>
                <a:cs typeface="Times New Roman"/>
              </a:rPr>
              <a:t>Inspection</a:t>
            </a:r>
            <a:r>
              <a:rPr b="1" u="sng" spc="-114" dirty="0">
                <a:solidFill>
                  <a:srgbClr val="2412A8"/>
                </a:solidFill>
                <a:uFill>
                  <a:solidFill>
                    <a:srgbClr val="2412A8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spc="-10" dirty="0">
                <a:solidFill>
                  <a:srgbClr val="2412A8"/>
                </a:solidFill>
                <a:uFill>
                  <a:solidFill>
                    <a:srgbClr val="2412A8"/>
                  </a:solidFill>
                </a:uFill>
                <a:latin typeface="Times New Roman"/>
                <a:cs typeface="Times New Roman"/>
              </a:rPr>
              <a:t>(x-</a:t>
            </a:r>
            <a:r>
              <a:rPr b="1" u="sng" spc="-20" dirty="0">
                <a:solidFill>
                  <a:srgbClr val="2412A8"/>
                </a:solidFill>
                <a:uFill>
                  <a:solidFill>
                    <a:srgbClr val="2412A8"/>
                  </a:solidFill>
                </a:uFill>
                <a:latin typeface="Times New Roman"/>
                <a:cs typeface="Times New Roman"/>
              </a:rPr>
              <a:t>Ray)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705610"/>
            <a:ext cx="7624312" cy="44196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8270" marR="5080" indent="-138557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2412A8"/>
                </a:solidFill>
              </a:rPr>
              <a:t>Comparison</a:t>
            </a:r>
            <a:r>
              <a:rPr sz="4000" spc="-114" dirty="0">
                <a:solidFill>
                  <a:srgbClr val="2412A8"/>
                </a:solidFill>
              </a:rPr>
              <a:t> </a:t>
            </a:r>
            <a:r>
              <a:rPr sz="4000" dirty="0">
                <a:solidFill>
                  <a:srgbClr val="2412A8"/>
                </a:solidFill>
              </a:rPr>
              <a:t>Between</a:t>
            </a:r>
            <a:r>
              <a:rPr sz="4000" spc="-105" dirty="0">
                <a:solidFill>
                  <a:srgbClr val="2412A8"/>
                </a:solidFill>
              </a:rPr>
              <a:t> </a:t>
            </a:r>
            <a:r>
              <a:rPr sz="4000" dirty="0">
                <a:solidFill>
                  <a:srgbClr val="2412A8"/>
                </a:solidFill>
              </a:rPr>
              <a:t>Destructive</a:t>
            </a:r>
            <a:r>
              <a:rPr sz="4000" spc="-120" dirty="0">
                <a:solidFill>
                  <a:srgbClr val="2412A8"/>
                </a:solidFill>
              </a:rPr>
              <a:t> </a:t>
            </a:r>
            <a:r>
              <a:rPr sz="4000" spc="-25" dirty="0">
                <a:solidFill>
                  <a:srgbClr val="2412A8"/>
                </a:solidFill>
              </a:rPr>
              <a:t>and </a:t>
            </a:r>
            <a:r>
              <a:rPr sz="4000" dirty="0">
                <a:solidFill>
                  <a:srgbClr val="2412A8"/>
                </a:solidFill>
              </a:rPr>
              <a:t>Non</a:t>
            </a:r>
            <a:r>
              <a:rPr sz="4000" spc="-50" dirty="0">
                <a:solidFill>
                  <a:srgbClr val="2412A8"/>
                </a:solidFill>
              </a:rPr>
              <a:t> </a:t>
            </a:r>
            <a:r>
              <a:rPr sz="4000" dirty="0">
                <a:solidFill>
                  <a:srgbClr val="2412A8"/>
                </a:solidFill>
              </a:rPr>
              <a:t>Destructive</a:t>
            </a:r>
            <a:r>
              <a:rPr sz="4000" spc="-90" dirty="0">
                <a:solidFill>
                  <a:srgbClr val="2412A8"/>
                </a:solidFill>
              </a:rPr>
              <a:t> </a:t>
            </a:r>
            <a:r>
              <a:rPr sz="4000" spc="-10" dirty="0">
                <a:solidFill>
                  <a:srgbClr val="2412A8"/>
                </a:solidFill>
              </a:rPr>
              <a:t>Testing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29" y="2043429"/>
            <a:ext cx="9083632" cy="39763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500" y="0"/>
            <a:ext cx="571500" cy="571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269" y="1272540"/>
            <a:ext cx="7837805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889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1255395" algn="l"/>
                <a:tab pos="2538095" algn="l"/>
                <a:tab pos="3077210" algn="l"/>
                <a:tab pos="3971925" algn="l"/>
                <a:tab pos="4578985" algn="l"/>
                <a:tab pos="5933440" algn="l"/>
                <a:tab pos="6351270" algn="l"/>
                <a:tab pos="6890384" algn="l"/>
              </a:tabLst>
            </a:pPr>
            <a:r>
              <a:rPr sz="2400" spc="-25" dirty="0">
                <a:latin typeface="Times New Roman"/>
                <a:cs typeface="Times New Roman"/>
              </a:rPr>
              <a:t>NDT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increases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safety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reliability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product </a:t>
            </a:r>
            <a:r>
              <a:rPr sz="2400" dirty="0">
                <a:latin typeface="Times New Roman"/>
                <a:cs typeface="Times New Roman"/>
              </a:rPr>
              <a:t>during</a:t>
            </a:r>
            <a:r>
              <a:rPr sz="2400" spc="-10" dirty="0">
                <a:latin typeface="Times New Roman"/>
                <a:cs typeface="Times New Roman"/>
              </a:rPr>
              <a:t> operation.</a:t>
            </a:r>
            <a:endParaRPr sz="2400">
              <a:latin typeface="Times New Roman"/>
              <a:cs typeface="Times New Roman"/>
            </a:endParaRPr>
          </a:p>
          <a:p>
            <a:pPr marL="469265" marR="6350" indent="-45720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decreases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cost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reducing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scrap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conserving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materials,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labor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energy.</a:t>
            </a:r>
            <a:endParaRPr sz="2400">
              <a:latin typeface="Times New Roman"/>
              <a:cs typeface="Times New Roman"/>
            </a:endParaRPr>
          </a:p>
          <a:p>
            <a:pPr marL="469265" marR="7620" indent="-457200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enhances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reputation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manufacturer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producer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quality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goods.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above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factors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boost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sales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which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bring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more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economical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benefits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manufacturer.</a:t>
            </a:r>
            <a:endParaRPr sz="240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400" dirty="0">
                <a:latin typeface="Times New Roman"/>
                <a:cs typeface="Times New Roman"/>
              </a:rPr>
              <a:t>NDT</a:t>
            </a:r>
            <a:r>
              <a:rPr sz="2400" spc="4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4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also</a:t>
            </a:r>
            <a:r>
              <a:rPr sz="2400" spc="459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used</a:t>
            </a:r>
            <a:r>
              <a:rPr sz="2400" spc="459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widely</a:t>
            </a:r>
            <a:r>
              <a:rPr sz="2400" spc="4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4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routine</a:t>
            </a:r>
            <a:r>
              <a:rPr sz="2400" spc="4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459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periodic </a:t>
            </a:r>
            <a:r>
              <a:rPr sz="2400" dirty="0">
                <a:latin typeface="Times New Roman"/>
                <a:cs typeface="Times New Roman"/>
              </a:rPr>
              <a:t>determination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quality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plants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structures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during service.</a:t>
            </a:r>
            <a:endParaRPr sz="2400">
              <a:latin typeface="Times New Roman"/>
              <a:cs typeface="Times New Roman"/>
            </a:endParaRPr>
          </a:p>
          <a:p>
            <a:pPr marL="469265" marR="9525" indent="-457200" algn="just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only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increases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safety  of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operation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but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also </a:t>
            </a:r>
            <a:r>
              <a:rPr sz="2400" dirty="0">
                <a:latin typeface="Times New Roman"/>
                <a:cs typeface="Times New Roman"/>
              </a:rPr>
              <a:t>eliminates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forced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shut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down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plants.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4139" y="575309"/>
            <a:ext cx="34683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1E487C"/>
                </a:solidFill>
                <a:latin typeface="Times New Roman"/>
                <a:cs typeface="Times New Roman"/>
              </a:rPr>
              <a:t>Importance</a:t>
            </a:r>
            <a:r>
              <a:rPr sz="3200" b="1" spc="-5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E487C"/>
                </a:solidFill>
                <a:latin typeface="Times New Roman"/>
                <a:cs typeface="Times New Roman"/>
              </a:rPr>
              <a:t>of</a:t>
            </a:r>
            <a:r>
              <a:rPr sz="3200" b="1" spc="10" dirty="0">
                <a:solidFill>
                  <a:srgbClr val="1E487C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1E487C"/>
                </a:solidFill>
                <a:latin typeface="Times New Roman"/>
                <a:cs typeface="Times New Roman"/>
              </a:rPr>
              <a:t>NDT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12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2241550">
              <a:lnSpc>
                <a:spcPct val="100000"/>
              </a:lnSpc>
              <a:spcBef>
                <a:spcPts val="100"/>
              </a:spcBef>
            </a:pPr>
            <a:r>
              <a:rPr dirty="0"/>
              <a:t>Scope of</a:t>
            </a:r>
            <a:r>
              <a:rPr spc="-5" dirty="0"/>
              <a:t> </a:t>
            </a:r>
            <a:r>
              <a:rPr spc="-25" dirty="0"/>
              <a:t>NDT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520"/>
            <a:ext cx="11303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spc="-50" dirty="0"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19" y="1634489"/>
            <a:ext cx="7725409" cy="24911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5"/>
              </a:spcBef>
            </a:pPr>
            <a:r>
              <a:rPr sz="1950" dirty="0">
                <a:latin typeface="Times New Roman"/>
                <a:cs typeface="Times New Roman"/>
              </a:rPr>
              <a:t>Non-destructive</a:t>
            </a:r>
            <a:r>
              <a:rPr sz="1950" spc="38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testing</a:t>
            </a:r>
            <a:r>
              <a:rPr sz="1950" spc="39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is</a:t>
            </a:r>
            <a:r>
              <a:rPr sz="1950" spc="37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</a:t>
            </a:r>
            <a:r>
              <a:rPr sz="1950" spc="39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descriptive</a:t>
            </a:r>
            <a:r>
              <a:rPr sz="1950" spc="37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term</a:t>
            </a:r>
            <a:r>
              <a:rPr sz="1950" spc="36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used</a:t>
            </a:r>
            <a:r>
              <a:rPr sz="1950" spc="38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for</a:t>
            </a:r>
            <a:r>
              <a:rPr sz="1950" spc="38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the</a:t>
            </a:r>
            <a:r>
              <a:rPr sz="1950" spc="38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examination</a:t>
            </a:r>
            <a:r>
              <a:rPr sz="1950" spc="38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of </a:t>
            </a:r>
            <a:r>
              <a:rPr sz="1950" dirty="0">
                <a:latin typeface="Times New Roman"/>
                <a:cs typeface="Times New Roman"/>
              </a:rPr>
              <a:t>materials</a:t>
            </a:r>
            <a:r>
              <a:rPr sz="1950" spc="11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and</a:t>
            </a:r>
            <a:r>
              <a:rPr sz="1950" spc="114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components</a:t>
            </a:r>
            <a:r>
              <a:rPr sz="1950" spc="11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in</a:t>
            </a:r>
            <a:r>
              <a:rPr sz="1950" spc="11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such</a:t>
            </a:r>
            <a:r>
              <a:rPr sz="1950" spc="11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a</a:t>
            </a:r>
            <a:r>
              <a:rPr sz="1950" spc="11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way</a:t>
            </a:r>
            <a:r>
              <a:rPr sz="1950" spc="10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that</a:t>
            </a:r>
            <a:r>
              <a:rPr sz="1950" spc="12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allows</a:t>
            </a:r>
            <a:r>
              <a:rPr sz="1950" spc="11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materials</a:t>
            </a:r>
            <a:r>
              <a:rPr sz="1950" spc="11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to</a:t>
            </a:r>
            <a:r>
              <a:rPr sz="1950" spc="105" dirty="0">
                <a:latin typeface="Times New Roman"/>
                <a:cs typeface="Times New Roman"/>
              </a:rPr>
              <a:t>  </a:t>
            </a:r>
            <a:r>
              <a:rPr sz="1950" spc="-25" dirty="0">
                <a:latin typeface="Times New Roman"/>
                <a:cs typeface="Times New Roman"/>
              </a:rPr>
              <a:t>be </a:t>
            </a:r>
            <a:r>
              <a:rPr sz="1950" dirty="0">
                <a:latin typeface="Times New Roman"/>
                <a:cs typeface="Times New Roman"/>
              </a:rPr>
              <a:t>examined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without</a:t>
            </a:r>
            <a:r>
              <a:rPr sz="1950" spc="3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changing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or</a:t>
            </a:r>
            <a:r>
              <a:rPr sz="1950" spc="4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destroying</a:t>
            </a:r>
            <a:r>
              <a:rPr sz="1950" spc="3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their</a:t>
            </a:r>
            <a:r>
              <a:rPr sz="1950" spc="4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usefulness.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NDT or</a:t>
            </a:r>
            <a:r>
              <a:rPr sz="1950" spc="3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NDE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can </a:t>
            </a:r>
            <a:r>
              <a:rPr sz="1950" dirty="0">
                <a:latin typeface="Times New Roman"/>
                <a:cs typeface="Times New Roman"/>
              </a:rPr>
              <a:t>be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used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to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find,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size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and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locate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surface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and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subsurface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flaws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and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defects.</a:t>
            </a:r>
            <a:endParaRPr sz="19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099"/>
              </a:lnSpc>
              <a:spcBef>
                <a:spcPts val="490"/>
              </a:spcBef>
            </a:pPr>
            <a:r>
              <a:rPr sz="1950" dirty="0">
                <a:latin typeface="Times New Roman"/>
                <a:cs typeface="Times New Roman"/>
              </a:rPr>
              <a:t>NDT</a:t>
            </a:r>
            <a:r>
              <a:rPr sz="1950" spc="16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plays</a:t>
            </a:r>
            <a:r>
              <a:rPr sz="1950" spc="2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</a:t>
            </a:r>
            <a:r>
              <a:rPr sz="1950" spc="19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crucial</a:t>
            </a:r>
            <a:r>
              <a:rPr sz="1950" spc="19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role</a:t>
            </a:r>
            <a:r>
              <a:rPr sz="1950" spc="19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in</a:t>
            </a:r>
            <a:r>
              <a:rPr sz="1950" spc="2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everyday</a:t>
            </a:r>
            <a:r>
              <a:rPr sz="1950" spc="2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life</a:t>
            </a:r>
            <a:r>
              <a:rPr sz="1950" spc="2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and</a:t>
            </a:r>
            <a:r>
              <a:rPr sz="1950" spc="2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is</a:t>
            </a:r>
            <a:r>
              <a:rPr sz="1950" spc="204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necessary</a:t>
            </a:r>
            <a:r>
              <a:rPr sz="1950" spc="2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to</a:t>
            </a:r>
            <a:r>
              <a:rPr sz="1950" spc="2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assure</a:t>
            </a:r>
            <a:r>
              <a:rPr sz="1950" spc="200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safety </a:t>
            </a:r>
            <a:r>
              <a:rPr sz="1950" dirty="0">
                <a:latin typeface="Times New Roman"/>
                <a:cs typeface="Times New Roman"/>
              </a:rPr>
              <a:t>and</a:t>
            </a:r>
            <a:r>
              <a:rPr sz="1950" spc="24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reliability.</a:t>
            </a:r>
            <a:r>
              <a:rPr sz="1950" spc="15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Typical</a:t>
            </a:r>
            <a:r>
              <a:rPr sz="1950" spc="25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examples</a:t>
            </a:r>
            <a:r>
              <a:rPr sz="1950" spc="254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are</a:t>
            </a:r>
            <a:r>
              <a:rPr sz="1950" spc="254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found</a:t>
            </a:r>
            <a:r>
              <a:rPr sz="1950" spc="24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in</a:t>
            </a:r>
            <a:r>
              <a:rPr sz="1950" spc="25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aircraft,</a:t>
            </a:r>
            <a:r>
              <a:rPr sz="1950" spc="23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spacecraft</a:t>
            </a:r>
            <a:r>
              <a:rPr sz="1950" spc="240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(shuttle), </a:t>
            </a:r>
            <a:r>
              <a:rPr sz="1950" dirty="0">
                <a:latin typeface="Times New Roman"/>
                <a:cs typeface="Times New Roman"/>
              </a:rPr>
              <a:t>motor</a:t>
            </a:r>
            <a:r>
              <a:rPr sz="1950" spc="30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vehicles,</a:t>
            </a:r>
            <a:r>
              <a:rPr sz="1950" spc="29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pipelines,</a:t>
            </a:r>
            <a:r>
              <a:rPr sz="1950" spc="29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bridges,</a:t>
            </a:r>
            <a:r>
              <a:rPr sz="1950" spc="29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trains,</a:t>
            </a:r>
            <a:r>
              <a:rPr sz="1950" spc="29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power</a:t>
            </a:r>
            <a:r>
              <a:rPr sz="1950" spc="29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stations,</a:t>
            </a:r>
            <a:r>
              <a:rPr sz="1950" spc="295" dirty="0">
                <a:latin typeface="Times New Roman"/>
                <a:cs typeface="Times New Roman"/>
              </a:rPr>
              <a:t>  </a:t>
            </a:r>
            <a:r>
              <a:rPr sz="1950" spc="-10" dirty="0">
                <a:latin typeface="Times New Roman"/>
                <a:cs typeface="Times New Roman"/>
              </a:rPr>
              <a:t>refineries, </a:t>
            </a:r>
            <a:r>
              <a:rPr sz="1950" dirty="0">
                <a:latin typeface="Times New Roman"/>
                <a:cs typeface="Times New Roman"/>
              </a:rPr>
              <a:t>buildings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and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oil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platforms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which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are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all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inspected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using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NDT.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885439"/>
            <a:ext cx="11303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spc="-50" dirty="0"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512309"/>
            <a:ext cx="11303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spc="-50" dirty="0"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1219" y="4526279"/>
            <a:ext cx="7724775" cy="12261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5"/>
              </a:spcBef>
            </a:pPr>
            <a:r>
              <a:rPr sz="1950" dirty="0">
                <a:latin typeface="Times New Roman"/>
                <a:cs typeface="Times New Roman"/>
              </a:rPr>
              <a:t>NDT</a:t>
            </a:r>
            <a:r>
              <a:rPr sz="1950" spc="26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is</a:t>
            </a:r>
            <a:r>
              <a:rPr sz="1950" spc="3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</a:t>
            </a:r>
            <a:r>
              <a:rPr sz="1950" spc="3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Quality</a:t>
            </a:r>
            <a:r>
              <a:rPr sz="1950" spc="24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Assurance</a:t>
            </a:r>
            <a:r>
              <a:rPr sz="1950" spc="3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management</a:t>
            </a:r>
            <a:r>
              <a:rPr sz="1950" spc="30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tool</a:t>
            </a:r>
            <a:r>
              <a:rPr sz="1950" spc="30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which</a:t>
            </a:r>
            <a:r>
              <a:rPr sz="1950" spc="29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can</a:t>
            </a:r>
            <a:r>
              <a:rPr sz="1950" spc="29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give</a:t>
            </a:r>
            <a:r>
              <a:rPr sz="1950" spc="300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impressive </a:t>
            </a:r>
            <a:r>
              <a:rPr sz="1950" dirty="0">
                <a:latin typeface="Times New Roman"/>
                <a:cs typeface="Times New Roman"/>
              </a:rPr>
              <a:t>results</a:t>
            </a:r>
            <a:r>
              <a:rPr sz="1950" spc="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when</a:t>
            </a:r>
            <a:r>
              <a:rPr sz="1950" spc="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used</a:t>
            </a:r>
            <a:r>
              <a:rPr sz="1950" spc="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correctly.</a:t>
            </a:r>
            <a:r>
              <a:rPr sz="1950" spc="4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It</a:t>
            </a:r>
            <a:r>
              <a:rPr sz="1950" spc="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requires</a:t>
            </a:r>
            <a:r>
              <a:rPr sz="1950" spc="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an</a:t>
            </a:r>
            <a:r>
              <a:rPr sz="1950" spc="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understanding</a:t>
            </a:r>
            <a:r>
              <a:rPr sz="1950" spc="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of</a:t>
            </a:r>
            <a:r>
              <a:rPr sz="1950" spc="1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the</a:t>
            </a:r>
            <a:r>
              <a:rPr sz="1950" spc="5" dirty="0">
                <a:latin typeface="Times New Roman"/>
                <a:cs typeface="Times New Roman"/>
              </a:rPr>
              <a:t>  </a:t>
            </a:r>
            <a:r>
              <a:rPr sz="1950" spc="-10" dirty="0">
                <a:latin typeface="Times New Roman"/>
                <a:cs typeface="Times New Roman"/>
              </a:rPr>
              <a:t>various </a:t>
            </a:r>
            <a:r>
              <a:rPr sz="1950" dirty="0">
                <a:latin typeface="Times New Roman"/>
                <a:cs typeface="Times New Roman"/>
              </a:rPr>
              <a:t>methods</a:t>
            </a:r>
            <a:r>
              <a:rPr sz="1950" spc="10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available,</a:t>
            </a:r>
            <a:r>
              <a:rPr sz="1950" spc="10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their</a:t>
            </a:r>
            <a:r>
              <a:rPr sz="1950" spc="10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capabilities</a:t>
            </a:r>
            <a:r>
              <a:rPr sz="1950" spc="10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and</a:t>
            </a:r>
            <a:r>
              <a:rPr sz="1950" spc="10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limitations,</a:t>
            </a:r>
            <a:r>
              <a:rPr sz="1950" spc="10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knowledge</a:t>
            </a:r>
            <a:r>
              <a:rPr sz="1950" spc="10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of</a:t>
            </a:r>
            <a:r>
              <a:rPr sz="1950" spc="100" dirty="0">
                <a:latin typeface="Times New Roman"/>
                <a:cs typeface="Times New Roman"/>
              </a:rPr>
              <a:t>  </a:t>
            </a:r>
            <a:r>
              <a:rPr sz="1950" spc="-25" dirty="0">
                <a:latin typeface="Times New Roman"/>
                <a:cs typeface="Times New Roman"/>
              </a:rPr>
              <a:t>the </a:t>
            </a:r>
            <a:r>
              <a:rPr sz="1950" dirty="0">
                <a:latin typeface="Times New Roman"/>
                <a:cs typeface="Times New Roman"/>
              </a:rPr>
              <a:t>relevant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standards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and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specifications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for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performing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the</a:t>
            </a:r>
            <a:r>
              <a:rPr sz="1950" spc="20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tests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8050" y="497840"/>
            <a:ext cx="4779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3440" algn="l"/>
              </a:tabLst>
            </a:pPr>
            <a:r>
              <a:rPr dirty="0"/>
              <a:t>Scope</a:t>
            </a:r>
            <a:r>
              <a:rPr spc="-5" dirty="0"/>
              <a:t> </a:t>
            </a:r>
            <a:r>
              <a:rPr spc="-25" dirty="0"/>
              <a:t>of</a:t>
            </a:r>
            <a:r>
              <a:rPr dirty="0"/>
              <a:t>	NDT</a:t>
            </a:r>
            <a:r>
              <a:rPr spc="-110" dirty="0"/>
              <a:t> </a:t>
            </a:r>
            <a:r>
              <a:rPr spc="-10" dirty="0"/>
              <a:t>Cont..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667509"/>
            <a:ext cx="7839075" cy="431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imes New Roman"/>
                <a:cs typeface="Times New Roman"/>
              </a:rPr>
              <a:t>NDT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is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used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typically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for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following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reasons:</a:t>
            </a:r>
            <a:endParaRPr sz="2800">
              <a:latin typeface="Times New Roman"/>
              <a:cs typeface="Times New Roman"/>
            </a:endParaRPr>
          </a:p>
          <a:p>
            <a:pPr marL="927100" marR="1035685" indent="176530">
              <a:lnSpc>
                <a:spcPct val="221400"/>
              </a:lnSpc>
              <a:spcBef>
                <a:spcPts val="700"/>
              </a:spcBef>
            </a:pPr>
            <a:r>
              <a:rPr sz="2800" dirty="0">
                <a:latin typeface="Times New Roman"/>
                <a:cs typeface="Times New Roman"/>
              </a:rPr>
              <a:t>Accident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prevention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reduce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costs </a:t>
            </a:r>
            <a:r>
              <a:rPr sz="2800" spc="-55" dirty="0">
                <a:latin typeface="Times New Roman"/>
                <a:cs typeface="Times New Roman"/>
              </a:rPr>
              <a:t>To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improve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product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reliability</a:t>
            </a:r>
            <a:endParaRPr sz="2800">
              <a:latin typeface="Times New Roman"/>
              <a:cs typeface="Times New Roman"/>
            </a:endParaRPr>
          </a:p>
          <a:p>
            <a:pPr marL="927100" marR="5080" indent="88900">
              <a:lnSpc>
                <a:spcPts val="7440"/>
              </a:lnSpc>
              <a:spcBef>
                <a:spcPts val="715"/>
              </a:spcBef>
            </a:pPr>
            <a:r>
              <a:rPr sz="2800" spc="-50" dirty="0">
                <a:latin typeface="Times New Roman"/>
                <a:cs typeface="Times New Roman"/>
              </a:rPr>
              <a:t>To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determine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acceptance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given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requirement </a:t>
            </a:r>
            <a:r>
              <a:rPr sz="2800" spc="-55" dirty="0">
                <a:latin typeface="Times New Roman"/>
                <a:cs typeface="Times New Roman"/>
              </a:rPr>
              <a:t>To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give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information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repair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criteria.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671955">
              <a:lnSpc>
                <a:spcPct val="100000"/>
              </a:lnSpc>
              <a:spcBef>
                <a:spcPts val="100"/>
              </a:spcBef>
            </a:pPr>
            <a:r>
              <a:rPr dirty="0"/>
              <a:t>Difficulties</a:t>
            </a:r>
            <a:r>
              <a:rPr spc="-95" dirty="0"/>
              <a:t> </a:t>
            </a:r>
            <a:r>
              <a:rPr dirty="0"/>
              <a:t>in</a:t>
            </a:r>
            <a:r>
              <a:rPr spc="-90" dirty="0"/>
              <a:t> </a:t>
            </a:r>
            <a:r>
              <a:rPr spc="-25" dirty="0"/>
              <a:t>NDT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5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634490"/>
            <a:ext cx="7717790" cy="15582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0699"/>
              </a:lnSpc>
              <a:spcBef>
                <a:spcPts val="80"/>
              </a:spcBef>
            </a:pPr>
            <a:r>
              <a:rPr sz="2000" dirty="0">
                <a:latin typeface="Times New Roman"/>
                <a:cs typeface="Times New Roman"/>
              </a:rPr>
              <a:t>However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lack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skilled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operators,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aging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workforce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cost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conscious </a:t>
            </a:r>
            <a:r>
              <a:rPr sz="2000" dirty="0">
                <a:latin typeface="Times New Roman"/>
                <a:cs typeface="Times New Roman"/>
              </a:rPr>
              <a:t>users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key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challenge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faced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Non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Destructive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testing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market.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Though </a:t>
            </a:r>
            <a:r>
              <a:rPr sz="2000" dirty="0">
                <a:latin typeface="Times New Roman"/>
                <a:cs typeface="Times New Roman"/>
              </a:rPr>
              <a:t>development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infrastructure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power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generation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have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incrementally </a:t>
            </a:r>
            <a:r>
              <a:rPr sz="2000" dirty="0">
                <a:latin typeface="Times New Roman"/>
                <a:cs typeface="Times New Roman"/>
              </a:rPr>
              <a:t>increased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demand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new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operators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but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shortage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supply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shrinking </a:t>
            </a:r>
            <a:r>
              <a:rPr sz="2000" dirty="0">
                <a:latin typeface="Times New Roman"/>
                <a:cs typeface="Times New Roman"/>
              </a:rPr>
              <a:t>budget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continues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1820" y="497840"/>
            <a:ext cx="54127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Future</a:t>
            </a:r>
            <a:r>
              <a:rPr spc="-55" dirty="0"/>
              <a:t> </a:t>
            </a:r>
            <a:r>
              <a:rPr dirty="0"/>
              <a:t>Progress</a:t>
            </a:r>
            <a:r>
              <a:rPr spc="-5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spc="-25" dirty="0"/>
              <a:t>NDT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49828"/>
            <a:ext cx="8067040" cy="513397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10"/>
              </a:spcBef>
            </a:pPr>
            <a:r>
              <a:rPr sz="3200" i="1" dirty="0">
                <a:latin typeface="Times New Roman"/>
                <a:cs typeface="Times New Roman"/>
              </a:rPr>
              <a:t>3D</a:t>
            </a:r>
            <a:r>
              <a:rPr sz="3200" i="1" spc="-15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characterisation</a:t>
            </a:r>
            <a:endParaRPr sz="32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299"/>
              </a:lnSpc>
              <a:spcBef>
                <a:spcPts val="700"/>
              </a:spcBef>
            </a:pPr>
            <a:r>
              <a:rPr sz="2800" dirty="0">
                <a:latin typeface="Times New Roman"/>
                <a:cs typeface="Times New Roman"/>
              </a:rPr>
              <a:t>Ultrasound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ideal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vehicle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exploring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local</a:t>
            </a:r>
            <a:r>
              <a:rPr sz="2800" spc="5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response</a:t>
            </a:r>
            <a:r>
              <a:rPr sz="2800" spc="5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5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5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composite</a:t>
            </a:r>
            <a:r>
              <a:rPr sz="2800" spc="5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structure</a:t>
            </a:r>
            <a:r>
              <a:rPr sz="2800" spc="5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5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stress,</a:t>
            </a:r>
            <a:r>
              <a:rPr sz="2800" spc="5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map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across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whole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structure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7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3200" i="1" dirty="0">
                <a:latin typeface="Times New Roman"/>
                <a:cs typeface="Times New Roman"/>
              </a:rPr>
              <a:t>Mechanical</a:t>
            </a:r>
            <a:r>
              <a:rPr sz="3200" i="1" spc="-4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Modelling</a:t>
            </a:r>
            <a:r>
              <a:rPr sz="3200" i="1" spc="-3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Using</a:t>
            </a:r>
            <a:r>
              <a:rPr sz="3200" i="1" spc="-3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NDT</a:t>
            </a:r>
            <a:r>
              <a:rPr sz="3200" i="1" spc="-95" dirty="0">
                <a:latin typeface="Times New Roman"/>
                <a:cs typeface="Times New Roman"/>
              </a:rPr>
              <a:t> </a:t>
            </a:r>
            <a:r>
              <a:rPr sz="3200" i="1" spc="-20" dirty="0">
                <a:latin typeface="Times New Roman"/>
                <a:cs typeface="Times New Roman"/>
              </a:rPr>
              <a:t>Data</a:t>
            </a:r>
            <a:endParaRPr sz="3200">
              <a:latin typeface="Times New Roman"/>
              <a:cs typeface="Times New Roman"/>
            </a:endParaRPr>
          </a:p>
          <a:p>
            <a:pPr marL="12700" marR="6985" indent="990600" algn="just">
              <a:lnSpc>
                <a:spcPct val="101800"/>
              </a:lnSpc>
              <a:spcBef>
                <a:spcPts val="1370"/>
              </a:spcBef>
            </a:pPr>
            <a:r>
              <a:rPr sz="2400" dirty="0">
                <a:latin typeface="Times New Roman"/>
                <a:cs typeface="Times New Roman"/>
              </a:rPr>
              <a:t>Recent</a:t>
            </a:r>
            <a:r>
              <a:rPr sz="2400" spc="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developments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X-</a:t>
            </a:r>
            <a:r>
              <a:rPr sz="2400" dirty="0">
                <a:latin typeface="Times New Roman"/>
                <a:cs typeface="Times New Roman"/>
              </a:rPr>
              <a:t>ray</a:t>
            </a:r>
            <a:r>
              <a:rPr sz="2400" spc="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CT</a:t>
            </a:r>
            <a:r>
              <a:rPr sz="2400" spc="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ultrasonic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3D </a:t>
            </a:r>
            <a:r>
              <a:rPr sz="2400" dirty="0">
                <a:latin typeface="Times New Roman"/>
                <a:cs typeface="Times New Roman"/>
              </a:rPr>
              <a:t>characterisation</a:t>
            </a:r>
            <a:r>
              <a:rPr sz="2400" spc="4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composites</a:t>
            </a:r>
            <a:r>
              <a:rPr sz="2400" spc="4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offer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45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potential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4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59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greater </a:t>
            </a:r>
            <a:r>
              <a:rPr sz="2400" dirty="0">
                <a:latin typeface="Times New Roman"/>
                <a:cs typeface="Times New Roman"/>
              </a:rPr>
              <a:t>understanding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effects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structural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integrity</a:t>
            </a:r>
            <a:r>
              <a:rPr sz="2400" spc="5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material </a:t>
            </a:r>
            <a:r>
              <a:rPr sz="2400" dirty="0">
                <a:latin typeface="Times New Roman"/>
                <a:cs typeface="Times New Roman"/>
              </a:rPr>
              <a:t>variations</a:t>
            </a:r>
            <a:r>
              <a:rPr sz="2400" spc="1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such</a:t>
            </a:r>
            <a:r>
              <a:rPr sz="2400" spc="1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1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in-plane</a:t>
            </a:r>
            <a:r>
              <a:rPr sz="2400" spc="1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fibre</a:t>
            </a:r>
            <a:r>
              <a:rPr sz="2400" spc="1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waviness,</a:t>
            </a:r>
            <a:r>
              <a:rPr sz="2400" spc="15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out-of-</a:t>
            </a:r>
            <a:r>
              <a:rPr sz="2400" dirty="0">
                <a:latin typeface="Times New Roman"/>
                <a:cs typeface="Times New Roman"/>
              </a:rPr>
              <a:t>plane</a:t>
            </a:r>
            <a:r>
              <a:rPr sz="2400" spc="15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ply </a:t>
            </a:r>
            <a:r>
              <a:rPr sz="2400" dirty="0">
                <a:latin typeface="Times New Roman"/>
                <a:cs typeface="Times New Roman"/>
              </a:rPr>
              <a:t>wrinkling,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variations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fibre-</a:t>
            </a:r>
            <a:r>
              <a:rPr sz="2400" dirty="0">
                <a:latin typeface="Times New Roman"/>
                <a:cs typeface="Times New Roman"/>
              </a:rPr>
              <a:t>volume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fraction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porosity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5430" y="497840"/>
            <a:ext cx="60642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04105" algn="l"/>
              </a:tabLst>
            </a:pPr>
            <a:r>
              <a:rPr dirty="0"/>
              <a:t>Economic</a:t>
            </a:r>
            <a:r>
              <a:rPr spc="-235" dirty="0"/>
              <a:t> </a:t>
            </a:r>
            <a:r>
              <a:rPr dirty="0"/>
              <a:t>Aspects</a:t>
            </a:r>
            <a:r>
              <a:rPr spc="-130" dirty="0"/>
              <a:t> </a:t>
            </a:r>
            <a:r>
              <a:rPr spc="-25" dirty="0"/>
              <a:t>of</a:t>
            </a:r>
            <a:r>
              <a:rPr dirty="0"/>
              <a:t>	</a:t>
            </a:r>
            <a:r>
              <a:rPr spc="-25" dirty="0"/>
              <a:t>NDT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5759"/>
            <a:ext cx="7237730" cy="21869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8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highly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Economical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compared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other methods.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Products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reused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Rejection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rate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less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2129" rIns="0" bIns="0" rtlCol="0">
            <a:spAutoFit/>
          </a:bodyPr>
          <a:lstStyle/>
          <a:p>
            <a:pPr marL="199834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FF"/>
                </a:solidFill>
                <a:hlinkClick r:id="rId2"/>
              </a:rPr>
              <a:t>Visual</a:t>
            </a:r>
            <a:r>
              <a:rPr spc="-235" dirty="0">
                <a:solidFill>
                  <a:srgbClr val="0000FF"/>
                </a:solidFill>
                <a:hlinkClick r:id="rId2"/>
              </a:rPr>
              <a:t> </a:t>
            </a:r>
            <a:r>
              <a:rPr spc="-10" dirty="0">
                <a:solidFill>
                  <a:srgbClr val="0000FF"/>
                </a:solidFill>
                <a:hlinkClick r:id="rId2"/>
              </a:rPr>
              <a:t>Inspection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1100" y="2324100"/>
            <a:ext cx="6781800" cy="31242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069" y="1243330"/>
            <a:ext cx="3298190" cy="31102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569" y="4659629"/>
            <a:ext cx="2012950" cy="19316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2480" y="579119"/>
            <a:ext cx="1729739" cy="46761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83659" y="1253490"/>
            <a:ext cx="3430270" cy="410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76581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Most basic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spc="-10" dirty="0">
                <a:latin typeface="Times New Roman"/>
                <a:cs typeface="Times New Roman"/>
              </a:rPr>
              <a:t>common </a:t>
            </a:r>
            <a:r>
              <a:rPr sz="2000" b="1" dirty="0">
                <a:latin typeface="Times New Roman"/>
                <a:cs typeface="Times New Roman"/>
              </a:rPr>
              <a:t>inspection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method.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2000">
              <a:latin typeface="Times New Roman"/>
              <a:cs typeface="Times New Roman"/>
            </a:endParaRPr>
          </a:p>
          <a:p>
            <a:pPr marL="48895" marR="236220" algn="just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Portable</a:t>
            </a:r>
            <a:r>
              <a:rPr sz="2000" b="1" spc="175" dirty="0">
                <a:latin typeface="Times New Roman"/>
                <a:cs typeface="Times New Roman"/>
              </a:rPr>
              <a:t>   </a:t>
            </a:r>
            <a:r>
              <a:rPr sz="2000" b="1" dirty="0">
                <a:latin typeface="Times New Roman"/>
                <a:cs typeface="Times New Roman"/>
              </a:rPr>
              <a:t>video</a:t>
            </a:r>
            <a:r>
              <a:rPr sz="2000" b="1" spc="180" dirty="0">
                <a:latin typeface="Times New Roman"/>
                <a:cs typeface="Times New Roman"/>
              </a:rPr>
              <a:t>   </a:t>
            </a:r>
            <a:r>
              <a:rPr sz="2000" b="1" spc="-10" dirty="0">
                <a:latin typeface="Times New Roman"/>
                <a:cs typeface="Times New Roman"/>
              </a:rPr>
              <a:t>inspection </a:t>
            </a:r>
            <a:r>
              <a:rPr sz="2000" b="1" dirty="0">
                <a:latin typeface="Times New Roman"/>
                <a:cs typeface="Times New Roman"/>
              </a:rPr>
              <a:t>unit</a:t>
            </a:r>
            <a:r>
              <a:rPr sz="2000" b="1" spc="335" dirty="0">
                <a:latin typeface="Times New Roman"/>
                <a:cs typeface="Times New Roman"/>
              </a:rPr>
              <a:t>   </a:t>
            </a:r>
            <a:r>
              <a:rPr sz="2000" b="1" dirty="0">
                <a:latin typeface="Times New Roman"/>
                <a:cs typeface="Times New Roman"/>
              </a:rPr>
              <a:t>with</a:t>
            </a:r>
            <a:r>
              <a:rPr sz="2000" b="1" spc="330" dirty="0">
                <a:latin typeface="Times New Roman"/>
                <a:cs typeface="Times New Roman"/>
              </a:rPr>
              <a:t>   </a:t>
            </a:r>
            <a:r>
              <a:rPr sz="2000" b="1" dirty="0">
                <a:latin typeface="Times New Roman"/>
                <a:cs typeface="Times New Roman"/>
              </a:rPr>
              <a:t>zoom</a:t>
            </a:r>
            <a:r>
              <a:rPr sz="2000" b="1" spc="340" dirty="0">
                <a:latin typeface="Times New Roman"/>
                <a:cs typeface="Times New Roman"/>
              </a:rPr>
              <a:t>   </a:t>
            </a:r>
            <a:r>
              <a:rPr sz="2000" b="1" spc="-10" dirty="0">
                <a:latin typeface="Times New Roman"/>
                <a:cs typeface="Times New Roman"/>
              </a:rPr>
              <a:t>allows </a:t>
            </a:r>
            <a:r>
              <a:rPr sz="2000" b="1" dirty="0">
                <a:latin typeface="Times New Roman"/>
                <a:cs typeface="Times New Roman"/>
              </a:rPr>
              <a:t>inspection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 large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tanks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and </a:t>
            </a:r>
            <a:r>
              <a:rPr sz="2000" b="1" dirty="0">
                <a:latin typeface="Times New Roman"/>
                <a:cs typeface="Times New Roman"/>
              </a:rPr>
              <a:t>vessels,</a:t>
            </a:r>
            <a:r>
              <a:rPr sz="2000" b="1" spc="8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railroad</a:t>
            </a:r>
            <a:r>
              <a:rPr sz="2000" b="1" spc="8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tank</a:t>
            </a:r>
            <a:r>
              <a:rPr sz="2000" b="1" spc="8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cars, </a:t>
            </a:r>
            <a:r>
              <a:rPr sz="2000" b="1" dirty="0">
                <a:latin typeface="Times New Roman"/>
                <a:cs typeface="Times New Roman"/>
              </a:rPr>
              <a:t>sewer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lines.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Robotic</a:t>
            </a:r>
            <a:r>
              <a:rPr sz="2000" b="1" spc="365" dirty="0">
                <a:latin typeface="Times New Roman"/>
                <a:cs typeface="Times New Roman"/>
              </a:rPr>
              <a:t>    </a:t>
            </a:r>
            <a:r>
              <a:rPr sz="2000" b="1" dirty="0">
                <a:latin typeface="Times New Roman"/>
                <a:cs typeface="Times New Roman"/>
              </a:rPr>
              <a:t>crawlers</a:t>
            </a:r>
            <a:r>
              <a:rPr sz="2000" b="1" spc="365" dirty="0">
                <a:latin typeface="Times New Roman"/>
                <a:cs typeface="Times New Roman"/>
              </a:rPr>
              <a:t>    </a:t>
            </a:r>
            <a:r>
              <a:rPr sz="2000" b="1" spc="-10" dirty="0">
                <a:latin typeface="Times New Roman"/>
                <a:cs typeface="Times New Roman"/>
              </a:rPr>
              <a:t>permit </a:t>
            </a:r>
            <a:r>
              <a:rPr sz="2000" b="1" dirty="0">
                <a:latin typeface="Times New Roman"/>
                <a:cs typeface="Times New Roman"/>
              </a:rPr>
              <a:t>observation</a:t>
            </a:r>
            <a:r>
              <a:rPr sz="2000" b="1" spc="204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204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hazardous</a:t>
            </a:r>
            <a:r>
              <a:rPr sz="2000" b="1" spc="210" dirty="0">
                <a:latin typeface="Times New Roman"/>
                <a:cs typeface="Times New Roman"/>
              </a:rPr>
              <a:t>  </a:t>
            </a:r>
            <a:r>
              <a:rPr sz="2000" b="1" spc="-25" dirty="0">
                <a:latin typeface="Times New Roman"/>
                <a:cs typeface="Times New Roman"/>
              </a:rPr>
              <a:t>or </a:t>
            </a:r>
            <a:r>
              <a:rPr sz="2000" b="1" dirty="0">
                <a:latin typeface="Times New Roman"/>
                <a:cs typeface="Times New Roman"/>
              </a:rPr>
              <a:t>tight</a:t>
            </a:r>
            <a:r>
              <a:rPr sz="2000" b="1" spc="40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areas,</a:t>
            </a:r>
            <a:r>
              <a:rPr sz="2000" b="1" spc="4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such</a:t>
            </a:r>
            <a:r>
              <a:rPr sz="2000" b="1" spc="4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as</a:t>
            </a:r>
            <a:r>
              <a:rPr sz="2000" b="1" spc="3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air</a:t>
            </a:r>
            <a:r>
              <a:rPr sz="2000" b="1" spc="3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ducts, </a:t>
            </a:r>
            <a:r>
              <a:rPr sz="2000" b="1" dirty="0">
                <a:latin typeface="Times New Roman"/>
                <a:cs typeface="Times New Roman"/>
              </a:rPr>
              <a:t>reactors,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pipelines.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55570" y="232409"/>
            <a:ext cx="39211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Visual</a:t>
            </a:r>
            <a:r>
              <a:rPr spc="-235" dirty="0"/>
              <a:t> </a:t>
            </a:r>
            <a:r>
              <a:rPr spc="-10" dirty="0"/>
              <a:t>Inspection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393440" y="6446029"/>
            <a:ext cx="2357120" cy="185948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10" dirty="0" smtClean="0"/>
              <a:t>T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19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555750">
              <a:lnSpc>
                <a:spcPct val="100000"/>
              </a:lnSpc>
              <a:spcBef>
                <a:spcPts val="100"/>
              </a:spcBef>
            </a:pPr>
            <a:r>
              <a:rPr dirty="0"/>
              <a:t>Introduction</a:t>
            </a:r>
            <a:r>
              <a:rPr spc="-4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spc="-25" dirty="0"/>
              <a:t>NDT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79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634490"/>
            <a:ext cx="7729220" cy="36995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  <a:spcBef>
                <a:spcPts val="85"/>
              </a:spcBef>
            </a:pPr>
            <a:r>
              <a:rPr sz="2400" b="1" dirty="0">
                <a:latin typeface="Times New Roman"/>
                <a:cs typeface="Times New Roman"/>
              </a:rPr>
              <a:t>Nondestructive</a:t>
            </a:r>
            <a:r>
              <a:rPr sz="2400" b="1" spc="434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testing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non-</a:t>
            </a:r>
            <a:r>
              <a:rPr sz="2400" b="1" dirty="0">
                <a:latin typeface="Times New Roman"/>
                <a:cs typeface="Times New Roman"/>
              </a:rPr>
              <a:t>destructive</a:t>
            </a:r>
            <a:r>
              <a:rPr sz="2400" b="1" spc="434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testing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NDT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wide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group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analysis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techniques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used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science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technology</a:t>
            </a:r>
            <a:r>
              <a:rPr sz="2400" spc="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industry</a:t>
            </a:r>
            <a:r>
              <a:rPr sz="2400" spc="4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evaluate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properties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material, </a:t>
            </a:r>
            <a:r>
              <a:rPr sz="2400" dirty="0">
                <a:latin typeface="Times New Roman"/>
                <a:cs typeface="Times New Roman"/>
              </a:rPr>
              <a:t>component</a:t>
            </a:r>
            <a:r>
              <a:rPr sz="2400" spc="37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38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system</a:t>
            </a:r>
            <a:r>
              <a:rPr sz="2400" spc="37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without</a:t>
            </a:r>
            <a:r>
              <a:rPr sz="2400" spc="38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causing</a:t>
            </a:r>
            <a:r>
              <a:rPr sz="2400" spc="380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damage.The </a:t>
            </a:r>
            <a:r>
              <a:rPr sz="2400" dirty="0">
                <a:latin typeface="Times New Roman"/>
                <a:cs typeface="Times New Roman"/>
              </a:rPr>
              <a:t>terms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nondestructive</a:t>
            </a:r>
            <a:r>
              <a:rPr sz="2400" b="1" spc="385" dirty="0">
                <a:latin typeface="Times New Roman"/>
                <a:cs typeface="Times New Roman"/>
              </a:rPr>
              <a:t>   </a:t>
            </a:r>
            <a:r>
              <a:rPr sz="2400" b="1" dirty="0">
                <a:latin typeface="Times New Roman"/>
                <a:cs typeface="Times New Roman"/>
              </a:rPr>
              <a:t>examination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NDE</a:t>
            </a:r>
            <a:r>
              <a:rPr sz="2400" dirty="0">
                <a:latin typeface="Times New Roman"/>
                <a:cs typeface="Times New Roman"/>
              </a:rPr>
              <a:t>),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nondestructive </a:t>
            </a:r>
            <a:r>
              <a:rPr sz="2400" b="1" dirty="0">
                <a:latin typeface="Times New Roman"/>
                <a:cs typeface="Times New Roman"/>
              </a:rPr>
              <a:t>inspection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NDI</a:t>
            </a:r>
            <a:r>
              <a:rPr sz="2400" dirty="0">
                <a:latin typeface="Times New Roman"/>
                <a:cs typeface="Times New Roman"/>
              </a:rPr>
              <a:t>),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nondestructive</a:t>
            </a:r>
            <a:r>
              <a:rPr sz="2400" b="1" spc="2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evaluation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NDE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are </a:t>
            </a:r>
            <a:r>
              <a:rPr sz="2400" dirty="0">
                <a:latin typeface="Times New Roman"/>
                <a:cs typeface="Times New Roman"/>
              </a:rPr>
              <a:t>also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commonly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describe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technology.Because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NDT </a:t>
            </a:r>
            <a:r>
              <a:rPr sz="2400" dirty="0">
                <a:latin typeface="Times New Roman"/>
                <a:cs typeface="Times New Roman"/>
              </a:rPr>
              <a:t>does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permanently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alter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article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being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inspected,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highly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valuable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technique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save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both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money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time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evaluation,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troubleshooting,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research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92214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FF"/>
                </a:solidFill>
                <a:hlinkClick r:id="rId2"/>
              </a:rPr>
              <a:t>Visual</a:t>
            </a:r>
            <a:r>
              <a:rPr spc="-235" dirty="0">
                <a:solidFill>
                  <a:srgbClr val="0000FF"/>
                </a:solidFill>
                <a:hlinkClick r:id="rId2"/>
              </a:rPr>
              <a:t> </a:t>
            </a:r>
            <a:r>
              <a:rPr spc="-10" dirty="0">
                <a:solidFill>
                  <a:srgbClr val="0000FF"/>
                </a:solidFill>
                <a:hlinkClick r:id="rId2"/>
              </a:rPr>
              <a:t>Inspection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5759"/>
            <a:ext cx="8058784" cy="29641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 algn="just">
              <a:lnSpc>
                <a:spcPct val="100499"/>
              </a:lnSpc>
              <a:spcBef>
                <a:spcPts val="8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Visual</a:t>
            </a:r>
            <a:r>
              <a:rPr sz="3200" spc="6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Inspection</a:t>
            </a:r>
            <a:r>
              <a:rPr sz="3200" spc="6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6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one</a:t>
            </a:r>
            <a:r>
              <a:rPr sz="3200" spc="6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6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6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most</a:t>
            </a:r>
            <a:r>
              <a:rPr sz="3200" spc="6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widely </a:t>
            </a:r>
            <a:r>
              <a:rPr sz="3200" dirty="0">
                <a:latin typeface="Times New Roman"/>
                <a:cs typeface="Times New Roman"/>
              </a:rPr>
              <a:t>used</a:t>
            </a:r>
            <a:r>
              <a:rPr sz="3200" spc="2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Non-</a:t>
            </a:r>
            <a:r>
              <a:rPr sz="3200" dirty="0">
                <a:latin typeface="Times New Roman"/>
                <a:cs typeface="Times New Roman"/>
              </a:rPr>
              <a:t>Destructive</a:t>
            </a:r>
            <a:r>
              <a:rPr sz="3200" spc="1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Testing</a:t>
            </a:r>
            <a:r>
              <a:rPr sz="3200" spc="2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methods</a:t>
            </a:r>
            <a:r>
              <a:rPr sz="3200" spc="2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2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detection</a:t>
            </a:r>
            <a:r>
              <a:rPr sz="3200" spc="48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4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discontinuities</a:t>
            </a:r>
            <a:r>
              <a:rPr sz="3200" spc="4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before</a:t>
            </a:r>
            <a:r>
              <a:rPr sz="3200" spc="48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they</a:t>
            </a:r>
            <a:r>
              <a:rPr sz="3200" spc="484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cause </a:t>
            </a:r>
            <a:r>
              <a:rPr sz="3200" dirty="0">
                <a:latin typeface="Times New Roman"/>
                <a:cs typeface="Times New Roman"/>
              </a:rPr>
              <a:t>major</a:t>
            </a:r>
            <a:r>
              <a:rPr sz="3200" spc="14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problems,</a:t>
            </a:r>
            <a:r>
              <a:rPr sz="3200" spc="13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e.g.</a:t>
            </a:r>
            <a:r>
              <a:rPr sz="3200" spc="14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poor</a:t>
            </a:r>
            <a:r>
              <a:rPr sz="3200" spc="13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welding,</a:t>
            </a:r>
            <a:r>
              <a:rPr sz="3200" spc="140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surface </a:t>
            </a:r>
            <a:r>
              <a:rPr sz="3200" dirty="0">
                <a:latin typeface="Times New Roman"/>
                <a:cs typeface="Times New Roman"/>
              </a:rPr>
              <a:t>defects,</a:t>
            </a:r>
            <a:r>
              <a:rPr sz="3200" spc="52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corrosion</a:t>
            </a:r>
            <a:r>
              <a:rPr sz="3200" spc="53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pits,</a:t>
            </a:r>
            <a:r>
              <a:rPr sz="3200" spc="53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general</a:t>
            </a:r>
            <a:r>
              <a:rPr sz="3200" spc="530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condition, </a:t>
            </a:r>
            <a:r>
              <a:rPr sz="3200" dirty="0">
                <a:latin typeface="Times New Roman"/>
                <a:cs typeface="Times New Roman"/>
              </a:rPr>
              <a:t>degradation,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blockages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foreign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materials.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290" y="797559"/>
            <a:ext cx="8062595" cy="414274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355600" marR="5080" indent="-342900" algn="just">
              <a:lnSpc>
                <a:spcPct val="90500"/>
              </a:lnSpc>
              <a:spcBef>
                <a:spcPts val="464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Visual</a:t>
            </a:r>
            <a:r>
              <a:rPr sz="3200" spc="26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Inspection</a:t>
            </a:r>
            <a:r>
              <a:rPr sz="3200" spc="27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means</a:t>
            </a:r>
            <a:r>
              <a:rPr sz="3200" spc="26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26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inspection</a:t>
            </a:r>
            <a:r>
              <a:rPr sz="3200" spc="265" dirty="0">
                <a:latin typeface="Times New Roman"/>
                <a:cs typeface="Times New Roman"/>
              </a:rPr>
              <a:t>  </a:t>
            </a:r>
            <a:r>
              <a:rPr sz="3200" spc="-25" dirty="0">
                <a:latin typeface="Times New Roman"/>
                <a:cs typeface="Times New Roman"/>
              </a:rPr>
              <a:t>of </a:t>
            </a:r>
            <a:r>
              <a:rPr sz="3200" dirty="0">
                <a:latin typeface="Times New Roman"/>
                <a:cs typeface="Times New Roman"/>
              </a:rPr>
              <a:t>equipment</a:t>
            </a:r>
            <a:r>
              <a:rPr sz="3200" spc="2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2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structures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using</a:t>
            </a:r>
            <a:r>
              <a:rPr sz="3200" spc="3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2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combination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human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senses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such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vision,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hearing,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touch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-10" dirty="0">
                <a:latin typeface="Times New Roman"/>
                <a:cs typeface="Times New Roman"/>
              </a:rPr>
              <a:t>smell.</a:t>
            </a:r>
            <a:endParaRPr sz="32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90400"/>
              </a:lnSpc>
              <a:spcBef>
                <a:spcPts val="79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Visual</a:t>
            </a:r>
            <a:r>
              <a:rPr sz="3200" spc="4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Inspection</a:t>
            </a:r>
            <a:r>
              <a:rPr sz="3200" spc="4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4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sometimes</a:t>
            </a:r>
            <a:r>
              <a:rPr sz="3200" spc="4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carried</a:t>
            </a:r>
            <a:r>
              <a:rPr sz="3200" spc="4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out</a:t>
            </a:r>
            <a:r>
              <a:rPr sz="3200" spc="4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conjunction</a:t>
            </a:r>
            <a:r>
              <a:rPr sz="3200" spc="2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2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devices</a:t>
            </a:r>
            <a:r>
              <a:rPr sz="3200" spc="2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such</a:t>
            </a:r>
            <a:r>
              <a:rPr sz="3200" spc="2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2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2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low</a:t>
            </a:r>
            <a:r>
              <a:rPr sz="3200" spc="2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power </a:t>
            </a:r>
            <a:r>
              <a:rPr sz="3200" dirty="0">
                <a:latin typeface="Times New Roman"/>
                <a:cs typeface="Times New Roman"/>
              </a:rPr>
              <a:t>magnifying</a:t>
            </a:r>
            <a:r>
              <a:rPr sz="3200" spc="50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glass,</a:t>
            </a:r>
            <a:r>
              <a:rPr sz="3200" spc="509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boroscopes,</a:t>
            </a:r>
            <a:r>
              <a:rPr sz="3200" spc="509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fiberscopes, </a:t>
            </a:r>
            <a:r>
              <a:rPr sz="3200" dirty="0">
                <a:latin typeface="Times New Roman"/>
                <a:cs typeface="Times New Roman"/>
              </a:rPr>
              <a:t>digital</a:t>
            </a:r>
            <a:r>
              <a:rPr sz="3200" spc="3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video</a:t>
            </a:r>
            <a:r>
              <a:rPr sz="3200" spc="3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borescopes,</a:t>
            </a:r>
            <a:r>
              <a:rPr sz="3200" spc="3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camera</a:t>
            </a:r>
            <a:r>
              <a:rPr sz="3200" spc="3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systems</a:t>
            </a:r>
            <a:r>
              <a:rPr sz="3200" spc="39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robotic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crawler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systems.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26159"/>
            <a:ext cx="8060690" cy="40462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 algn="just">
              <a:lnSpc>
                <a:spcPct val="100499"/>
              </a:lnSpc>
              <a:spcBef>
                <a:spcPts val="8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Generally,</a:t>
            </a:r>
            <a:r>
              <a:rPr sz="3200" spc="58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almost</a:t>
            </a:r>
            <a:r>
              <a:rPr sz="3200" spc="63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any</a:t>
            </a:r>
            <a:r>
              <a:rPr sz="3200" spc="63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specimen</a:t>
            </a:r>
            <a:r>
              <a:rPr sz="3200" spc="63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can</a:t>
            </a:r>
            <a:r>
              <a:rPr sz="3200" spc="635" dirty="0">
                <a:latin typeface="Times New Roman"/>
                <a:cs typeface="Times New Roman"/>
              </a:rPr>
              <a:t>  </a:t>
            </a:r>
            <a:r>
              <a:rPr sz="3200" spc="-25" dirty="0">
                <a:latin typeface="Times New Roman"/>
                <a:cs typeface="Times New Roman"/>
              </a:rPr>
              <a:t>be </a:t>
            </a:r>
            <a:r>
              <a:rPr sz="3200" dirty="0">
                <a:latin typeface="Times New Roman"/>
                <a:cs typeface="Times New Roman"/>
              </a:rPr>
              <a:t>visually</a:t>
            </a:r>
            <a:r>
              <a:rPr sz="3200" spc="6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examined</a:t>
            </a:r>
            <a:r>
              <a:rPr sz="3200" spc="6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6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determine</a:t>
            </a:r>
            <a:r>
              <a:rPr sz="3200" spc="6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6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accuracy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its</a:t>
            </a:r>
            <a:r>
              <a:rPr sz="3200" spc="-10" dirty="0">
                <a:latin typeface="Times New Roman"/>
                <a:cs typeface="Times New Roman"/>
              </a:rPr>
              <a:t> fabrication.</a:t>
            </a:r>
            <a:endParaRPr sz="32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499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example,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visual</a:t>
            </a:r>
            <a:r>
              <a:rPr sz="3200" spc="2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inspection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can</a:t>
            </a:r>
            <a:r>
              <a:rPr sz="3200" spc="2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2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used</a:t>
            </a:r>
            <a:r>
              <a:rPr sz="3200" spc="2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determine</a:t>
            </a:r>
            <a:r>
              <a:rPr sz="3200" spc="5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whether</a:t>
            </a:r>
            <a:r>
              <a:rPr sz="3200" spc="5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5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part</a:t>
            </a:r>
            <a:r>
              <a:rPr sz="3200" spc="5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was</a:t>
            </a:r>
            <a:r>
              <a:rPr sz="3200" spc="5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fabricated</a:t>
            </a:r>
            <a:r>
              <a:rPr sz="3200" spc="53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3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correct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size,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whether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3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part</a:t>
            </a:r>
            <a:r>
              <a:rPr sz="3200" spc="3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complete,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5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whether</a:t>
            </a:r>
            <a:r>
              <a:rPr sz="3200" spc="5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all</a:t>
            </a:r>
            <a:r>
              <a:rPr sz="3200" spc="57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5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5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parts</a:t>
            </a:r>
            <a:r>
              <a:rPr sz="3200" spc="5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have</a:t>
            </a:r>
            <a:r>
              <a:rPr sz="3200" spc="580" dirty="0">
                <a:latin typeface="Times New Roman"/>
                <a:cs typeface="Times New Roman"/>
              </a:rPr>
              <a:t>  </a:t>
            </a:r>
            <a:r>
              <a:rPr sz="3200" spc="-20" dirty="0">
                <a:latin typeface="Times New Roman"/>
                <a:cs typeface="Times New Roman"/>
              </a:rPr>
              <a:t>been </a:t>
            </a:r>
            <a:r>
              <a:rPr sz="3200" dirty="0">
                <a:latin typeface="Times New Roman"/>
                <a:cs typeface="Times New Roman"/>
              </a:rPr>
              <a:t>appropriately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incorporated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into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device.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9050" y="231140"/>
            <a:ext cx="14839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2983738"/>
            <a:ext cx="7828915" cy="30480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50" b="1" dirty="0">
                <a:latin typeface="Times New Roman"/>
                <a:cs typeface="Times New Roman"/>
              </a:rPr>
              <a:t>The</a:t>
            </a:r>
            <a:r>
              <a:rPr sz="2450" b="1" spc="-15" dirty="0">
                <a:latin typeface="Times New Roman"/>
                <a:cs typeface="Times New Roman"/>
              </a:rPr>
              <a:t> </a:t>
            </a:r>
            <a:r>
              <a:rPr sz="2450" b="1" spc="-25" dirty="0">
                <a:latin typeface="Times New Roman"/>
                <a:cs typeface="Times New Roman"/>
              </a:rPr>
              <a:t>eye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3675" baseline="3401" dirty="0">
                <a:latin typeface="Arial"/>
                <a:cs typeface="Arial"/>
              </a:rPr>
              <a:t>•</a:t>
            </a:r>
            <a:r>
              <a:rPr sz="2450" dirty="0">
                <a:latin typeface="Times New Roman"/>
                <a:cs typeface="Times New Roman"/>
              </a:rPr>
              <a:t>Human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eye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is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the</a:t>
            </a:r>
            <a:r>
              <a:rPr sz="2450" spc="-2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most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valuable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NDT</a:t>
            </a:r>
            <a:r>
              <a:rPr sz="2450" spc="-80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Tool</a:t>
            </a:r>
            <a:endParaRPr sz="2450">
              <a:latin typeface="Times New Roman"/>
              <a:cs typeface="Times New Roman"/>
            </a:endParaRPr>
          </a:p>
          <a:p>
            <a:pPr marL="12700" marR="548640">
              <a:lnSpc>
                <a:spcPct val="101000"/>
              </a:lnSpc>
              <a:spcBef>
                <a:spcPts val="610"/>
              </a:spcBef>
            </a:pPr>
            <a:r>
              <a:rPr sz="3675" baseline="3401" dirty="0">
                <a:latin typeface="Arial"/>
                <a:cs typeface="Arial"/>
              </a:rPr>
              <a:t>•</a:t>
            </a:r>
            <a:r>
              <a:rPr sz="2450" dirty="0">
                <a:latin typeface="Times New Roman"/>
                <a:cs typeface="Times New Roman"/>
              </a:rPr>
              <a:t>Sensitivity of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the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human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eye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varies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according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to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the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light source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3675" baseline="3401" dirty="0">
                <a:latin typeface="Arial"/>
                <a:cs typeface="Arial"/>
              </a:rPr>
              <a:t>•</a:t>
            </a:r>
            <a:r>
              <a:rPr sz="2450" dirty="0">
                <a:latin typeface="Times New Roman"/>
                <a:cs typeface="Times New Roman"/>
              </a:rPr>
              <a:t>Human</a:t>
            </a:r>
            <a:r>
              <a:rPr sz="2450" spc="-2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eye</a:t>
            </a:r>
            <a:r>
              <a:rPr sz="2450" spc="-2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has</a:t>
            </a:r>
            <a:r>
              <a:rPr sz="2450" spc="-2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an</a:t>
            </a:r>
            <a:r>
              <a:rPr sz="2450" spc="-2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excellent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visual</a:t>
            </a:r>
            <a:r>
              <a:rPr sz="2450" spc="-2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perception</a:t>
            </a:r>
            <a:endParaRPr sz="2450"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  <a:spcBef>
                <a:spcPts val="620"/>
              </a:spcBef>
            </a:pPr>
            <a:r>
              <a:rPr sz="3675" spc="-60" baseline="3401" dirty="0">
                <a:latin typeface="Arial"/>
                <a:cs typeface="Arial"/>
              </a:rPr>
              <a:t>•</a:t>
            </a:r>
            <a:r>
              <a:rPr sz="2450" spc="-40" dirty="0">
                <a:latin typeface="Times New Roman"/>
                <a:cs typeface="Times New Roman"/>
              </a:rPr>
              <a:t>Yellow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green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light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of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wavelength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5560°A</a:t>
            </a:r>
            <a:r>
              <a:rPr sz="2450" spc="-13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is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the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most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suitable </a:t>
            </a:r>
            <a:r>
              <a:rPr sz="2450" dirty="0">
                <a:latin typeface="Times New Roman"/>
                <a:cs typeface="Times New Roman"/>
              </a:rPr>
              <a:t>light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for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human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eye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at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normal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condition</a:t>
            </a:r>
            <a:endParaRPr sz="24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1769" y="1111250"/>
            <a:ext cx="6525259" cy="195707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Tools</a:t>
            </a:r>
            <a:r>
              <a:rPr spc="-135" dirty="0"/>
              <a:t> </a:t>
            </a:r>
            <a:r>
              <a:rPr dirty="0"/>
              <a:t>Used</a:t>
            </a:r>
            <a:r>
              <a:rPr spc="-130" dirty="0"/>
              <a:t> </a:t>
            </a:r>
            <a:r>
              <a:rPr dirty="0"/>
              <a:t>in</a:t>
            </a:r>
            <a:r>
              <a:rPr spc="-165" dirty="0"/>
              <a:t> </a:t>
            </a:r>
            <a:r>
              <a:rPr spc="-20" dirty="0"/>
              <a:t>Visual</a:t>
            </a:r>
            <a:r>
              <a:rPr spc="-135" dirty="0"/>
              <a:t> </a:t>
            </a:r>
            <a:r>
              <a:rPr spc="-10" dirty="0"/>
              <a:t>Inspection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716"/>
            <a:ext cx="5393690" cy="451739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37185" indent="-324485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37185" algn="l"/>
              </a:tabLst>
            </a:pPr>
            <a:r>
              <a:rPr sz="3050" spc="-10" dirty="0">
                <a:latin typeface="Times New Roman"/>
                <a:cs typeface="Times New Roman"/>
              </a:rPr>
              <a:t>Mirrors</a:t>
            </a:r>
            <a:endParaRPr sz="3050">
              <a:latin typeface="Times New Roman"/>
              <a:cs typeface="Times New Roman"/>
            </a:endParaRPr>
          </a:p>
          <a:p>
            <a:pPr marL="337185" indent="-32448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37185" algn="l"/>
              </a:tabLst>
            </a:pPr>
            <a:r>
              <a:rPr sz="3050" dirty="0">
                <a:latin typeface="Times New Roman"/>
                <a:cs typeface="Times New Roman"/>
              </a:rPr>
              <a:t>Magnifying</a:t>
            </a:r>
            <a:r>
              <a:rPr sz="3050" spc="-40" dirty="0">
                <a:latin typeface="Times New Roman"/>
                <a:cs typeface="Times New Roman"/>
              </a:rPr>
              <a:t> </a:t>
            </a:r>
            <a:r>
              <a:rPr sz="3050" spc="-10" dirty="0">
                <a:latin typeface="Times New Roman"/>
                <a:cs typeface="Times New Roman"/>
              </a:rPr>
              <a:t>Glasses</a:t>
            </a:r>
            <a:endParaRPr sz="3050">
              <a:latin typeface="Times New Roman"/>
              <a:cs typeface="Times New Roman"/>
            </a:endParaRPr>
          </a:p>
          <a:p>
            <a:pPr marL="337185" indent="-32448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37185" algn="l"/>
              </a:tabLst>
            </a:pPr>
            <a:r>
              <a:rPr sz="3050" spc="-10" dirty="0">
                <a:latin typeface="Times New Roman"/>
                <a:cs typeface="Times New Roman"/>
              </a:rPr>
              <a:t>Microscopes</a:t>
            </a:r>
            <a:endParaRPr sz="3050">
              <a:latin typeface="Times New Roman"/>
              <a:cs typeface="Times New Roman"/>
            </a:endParaRPr>
          </a:p>
          <a:p>
            <a:pPr marL="337185" indent="-32448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37185" algn="l"/>
              </a:tabLst>
            </a:pPr>
            <a:r>
              <a:rPr sz="3050" spc="-10" dirty="0">
                <a:latin typeface="Times New Roman"/>
                <a:cs typeface="Times New Roman"/>
              </a:rPr>
              <a:t>Borescope</a:t>
            </a:r>
            <a:endParaRPr sz="3050">
              <a:latin typeface="Times New Roman"/>
              <a:cs typeface="Times New Roman"/>
            </a:endParaRPr>
          </a:p>
          <a:p>
            <a:pPr marL="337185" indent="-32448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37185" algn="l"/>
              </a:tabLst>
            </a:pPr>
            <a:r>
              <a:rPr sz="3050" spc="-10" dirty="0">
                <a:latin typeface="Times New Roman"/>
                <a:cs typeface="Times New Roman"/>
              </a:rPr>
              <a:t>Endoscope</a:t>
            </a:r>
            <a:endParaRPr sz="3050">
              <a:latin typeface="Times New Roman"/>
              <a:cs typeface="Times New Roman"/>
            </a:endParaRPr>
          </a:p>
          <a:p>
            <a:pPr marL="337185" indent="-32448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37185" algn="l"/>
              </a:tabLst>
            </a:pPr>
            <a:r>
              <a:rPr sz="3050" dirty="0">
                <a:latin typeface="Times New Roman"/>
                <a:cs typeface="Times New Roman"/>
              </a:rPr>
              <a:t>Flexible</a:t>
            </a:r>
            <a:r>
              <a:rPr sz="3050" spc="-55" dirty="0">
                <a:latin typeface="Times New Roman"/>
                <a:cs typeface="Times New Roman"/>
              </a:rPr>
              <a:t> </a:t>
            </a:r>
            <a:r>
              <a:rPr sz="3050" spc="-10" dirty="0">
                <a:latin typeface="Times New Roman"/>
                <a:cs typeface="Times New Roman"/>
              </a:rPr>
              <a:t>fibres</a:t>
            </a:r>
            <a:endParaRPr sz="3050">
              <a:latin typeface="Times New Roman"/>
              <a:cs typeface="Times New Roman"/>
            </a:endParaRPr>
          </a:p>
          <a:p>
            <a:pPr marL="337185" indent="-32448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37185" algn="l"/>
              </a:tabLst>
            </a:pPr>
            <a:r>
              <a:rPr sz="3050" dirty="0">
                <a:latin typeface="Times New Roman"/>
                <a:cs typeface="Times New Roman"/>
              </a:rPr>
              <a:t>Closed</a:t>
            </a:r>
            <a:r>
              <a:rPr sz="3050" spc="-80" dirty="0">
                <a:latin typeface="Times New Roman"/>
                <a:cs typeface="Times New Roman"/>
              </a:rPr>
              <a:t> </a:t>
            </a:r>
            <a:r>
              <a:rPr sz="3050" dirty="0">
                <a:latin typeface="Times New Roman"/>
                <a:cs typeface="Times New Roman"/>
              </a:rPr>
              <a:t>circuit</a:t>
            </a:r>
            <a:r>
              <a:rPr sz="3050" spc="-110" dirty="0">
                <a:latin typeface="Times New Roman"/>
                <a:cs typeface="Times New Roman"/>
              </a:rPr>
              <a:t> </a:t>
            </a:r>
            <a:r>
              <a:rPr sz="3050" spc="-20" dirty="0">
                <a:latin typeface="Times New Roman"/>
                <a:cs typeface="Times New Roman"/>
              </a:rPr>
              <a:t>Television</a:t>
            </a:r>
            <a:r>
              <a:rPr sz="3050" spc="-65" dirty="0">
                <a:latin typeface="Times New Roman"/>
                <a:cs typeface="Times New Roman"/>
              </a:rPr>
              <a:t> </a:t>
            </a:r>
            <a:r>
              <a:rPr sz="3050" spc="-10" dirty="0">
                <a:latin typeface="Times New Roman"/>
                <a:cs typeface="Times New Roman"/>
              </a:rPr>
              <a:t>system</a:t>
            </a:r>
            <a:endParaRPr sz="3050">
              <a:latin typeface="Times New Roman"/>
              <a:cs typeface="Times New Roman"/>
            </a:endParaRPr>
          </a:p>
          <a:p>
            <a:pPr marL="337185" indent="-32448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37185" algn="l"/>
              </a:tabLst>
            </a:pPr>
            <a:r>
              <a:rPr sz="3050" dirty="0">
                <a:latin typeface="Times New Roman"/>
                <a:cs typeface="Times New Roman"/>
              </a:rPr>
              <a:t>Computer</a:t>
            </a:r>
            <a:r>
              <a:rPr sz="3050" spc="-75" dirty="0">
                <a:latin typeface="Times New Roman"/>
                <a:cs typeface="Times New Roman"/>
              </a:rPr>
              <a:t> </a:t>
            </a:r>
            <a:r>
              <a:rPr sz="3050" dirty="0">
                <a:latin typeface="Times New Roman"/>
                <a:cs typeface="Times New Roman"/>
              </a:rPr>
              <a:t>enhanced</a:t>
            </a:r>
            <a:r>
              <a:rPr sz="3050" spc="-55" dirty="0">
                <a:latin typeface="Times New Roman"/>
                <a:cs typeface="Times New Roman"/>
              </a:rPr>
              <a:t> </a:t>
            </a:r>
            <a:r>
              <a:rPr sz="3050" spc="-10" dirty="0">
                <a:latin typeface="Times New Roman"/>
                <a:cs typeface="Times New Roman"/>
              </a:rPr>
              <a:t>systems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0"/>
              </a:spcBef>
            </a:pPr>
            <a:r>
              <a:rPr dirty="0"/>
              <a:t>Applications</a:t>
            </a:r>
            <a:r>
              <a:rPr spc="-120" dirty="0"/>
              <a:t> </a:t>
            </a:r>
            <a:r>
              <a:rPr dirty="0"/>
              <a:t>of</a:t>
            </a:r>
            <a:r>
              <a:rPr spc="-155" dirty="0"/>
              <a:t> </a:t>
            </a:r>
            <a:r>
              <a:rPr spc="-20" dirty="0"/>
              <a:t>Visual</a:t>
            </a:r>
            <a:r>
              <a:rPr spc="-120" dirty="0"/>
              <a:t> </a:t>
            </a:r>
            <a:r>
              <a:rPr spc="-10" dirty="0"/>
              <a:t>Inspection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5759"/>
            <a:ext cx="7757795" cy="37592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1016000" indent="-342900">
              <a:lnSpc>
                <a:spcPct val="100499"/>
              </a:lnSpc>
              <a:spcBef>
                <a:spcPts val="8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used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inspect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whether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there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a </a:t>
            </a:r>
            <a:r>
              <a:rPr sz="3200" dirty="0">
                <a:latin typeface="Times New Roman"/>
                <a:cs typeface="Times New Roman"/>
              </a:rPr>
              <a:t>misalignment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parts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equipment</a:t>
            </a:r>
            <a:endParaRPr sz="3200">
              <a:latin typeface="Times New Roman"/>
              <a:cs typeface="Times New Roman"/>
            </a:endParaRPr>
          </a:p>
          <a:p>
            <a:pPr marL="355600" marR="384810" indent="-342900">
              <a:lnSpc>
                <a:spcPct val="100499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  <a:tab pos="2846705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checks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corrosion,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erosion,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cracks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deformities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of</a:t>
            </a:r>
            <a:r>
              <a:rPr sz="3200" dirty="0">
                <a:latin typeface="Times New Roman"/>
                <a:cs typeface="Times New Roman"/>
              </a:rPr>
              <a:t>	machine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components</a:t>
            </a:r>
            <a:endParaRPr sz="3200">
              <a:latin typeface="Times New Roman"/>
              <a:cs typeface="Times New Roman"/>
            </a:endParaRPr>
          </a:p>
          <a:p>
            <a:pPr marL="355600" marR="1044575" indent="-342900">
              <a:lnSpc>
                <a:spcPct val="100499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inspect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plant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components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any </a:t>
            </a:r>
            <a:r>
              <a:rPr sz="3200" dirty="0">
                <a:latin typeface="Times New Roman"/>
                <a:cs typeface="Times New Roman"/>
              </a:rPr>
              <a:t>leakage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abnormal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operation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used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identify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defects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weldments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00"/>
              </a:spcBef>
            </a:pPr>
            <a:r>
              <a:rPr dirty="0"/>
              <a:t>Limitations</a:t>
            </a:r>
            <a:r>
              <a:rPr spc="-135" dirty="0"/>
              <a:t> </a:t>
            </a:r>
            <a:r>
              <a:rPr dirty="0"/>
              <a:t>of</a:t>
            </a:r>
            <a:r>
              <a:rPr spc="-175" dirty="0"/>
              <a:t> </a:t>
            </a:r>
            <a:r>
              <a:rPr spc="-20" dirty="0"/>
              <a:t>Visual</a:t>
            </a:r>
            <a:r>
              <a:rPr spc="-135" dirty="0"/>
              <a:t> </a:t>
            </a:r>
            <a:r>
              <a:rPr spc="-10" dirty="0"/>
              <a:t>Inspections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1619"/>
            <a:ext cx="7233284" cy="347472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Can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identify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only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large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discontinuities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Limited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surface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discontinuities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Skilled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labour</a:t>
            </a:r>
            <a:r>
              <a:rPr sz="3200" spc="-10" dirty="0">
                <a:latin typeface="Times New Roman"/>
                <a:cs typeface="Times New Roman"/>
              </a:rPr>
              <a:t> required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499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Result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depend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eye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resolution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the </a:t>
            </a:r>
            <a:r>
              <a:rPr sz="3200" spc="-10" dirty="0">
                <a:latin typeface="Times New Roman"/>
                <a:cs typeface="Times New Roman"/>
              </a:rPr>
              <a:t>inspector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may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cause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eye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fatigue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inspector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597535">
              <a:lnSpc>
                <a:spcPct val="100000"/>
              </a:lnSpc>
              <a:spcBef>
                <a:spcPts val="100"/>
              </a:spcBef>
            </a:pPr>
            <a:r>
              <a:rPr dirty="0"/>
              <a:t>Lighting</a:t>
            </a:r>
            <a:r>
              <a:rPr spc="-55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Lighting</a:t>
            </a:r>
            <a:r>
              <a:rPr spc="-55" dirty="0"/>
              <a:t> </a:t>
            </a:r>
            <a:r>
              <a:rPr spc="-10" dirty="0"/>
              <a:t>source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5759"/>
            <a:ext cx="7693025" cy="42265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13970" indent="-342900">
              <a:lnSpc>
                <a:spcPct val="100499"/>
              </a:lnSpc>
              <a:spcBef>
                <a:spcPts val="8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amount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light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depend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up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type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test.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499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For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appropriate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visual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inspection,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suitable </a:t>
            </a:r>
            <a:r>
              <a:rPr sz="3200" dirty="0">
                <a:latin typeface="Times New Roman"/>
                <a:cs typeface="Times New Roman"/>
              </a:rPr>
              <a:t>lighting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about 800-1000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Lux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major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lighting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sources</a:t>
            </a:r>
            <a:r>
              <a:rPr sz="3200" spc="-25" dirty="0">
                <a:latin typeface="Times New Roman"/>
                <a:cs typeface="Times New Roman"/>
              </a:rPr>
              <a:t> are</a:t>
            </a:r>
            <a:endParaRPr sz="3200">
              <a:latin typeface="Times New Roman"/>
              <a:cs typeface="Times New Roman"/>
            </a:endParaRPr>
          </a:p>
          <a:p>
            <a:pPr marL="754380" lvl="1" indent="-284480">
              <a:lnSpc>
                <a:spcPct val="100000"/>
              </a:lnSpc>
              <a:spcBef>
                <a:spcPts val="710"/>
              </a:spcBef>
              <a:buFont typeface="Arial"/>
              <a:buChar char="–"/>
              <a:tabLst>
                <a:tab pos="754380" algn="l"/>
              </a:tabLst>
            </a:pPr>
            <a:r>
              <a:rPr sz="2800" dirty="0">
                <a:latin typeface="Times New Roman"/>
                <a:cs typeface="Times New Roman"/>
              </a:rPr>
              <a:t>Incandescent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Lamp</a:t>
            </a:r>
            <a:endParaRPr sz="2800">
              <a:latin typeface="Times New Roman"/>
              <a:cs typeface="Times New Roman"/>
            </a:endParaRPr>
          </a:p>
          <a:p>
            <a:pPr marL="754380" lvl="1" indent="-284480">
              <a:lnSpc>
                <a:spcPct val="100000"/>
              </a:lnSpc>
              <a:spcBef>
                <a:spcPts val="710"/>
              </a:spcBef>
              <a:buFont typeface="Arial"/>
              <a:buChar char="–"/>
              <a:tabLst>
                <a:tab pos="754380" algn="l"/>
              </a:tabLst>
            </a:pPr>
            <a:r>
              <a:rPr sz="2800" dirty="0">
                <a:latin typeface="Times New Roman"/>
                <a:cs typeface="Times New Roman"/>
              </a:rPr>
              <a:t>Fluorescent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lamp</a:t>
            </a:r>
            <a:endParaRPr sz="2800">
              <a:latin typeface="Times New Roman"/>
              <a:cs typeface="Times New Roman"/>
            </a:endParaRPr>
          </a:p>
          <a:p>
            <a:pPr marL="754380" lvl="1" indent="-28448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4380" algn="l"/>
              </a:tabLst>
            </a:pPr>
            <a:r>
              <a:rPr sz="2800" dirty="0">
                <a:latin typeface="Times New Roman"/>
                <a:cs typeface="Times New Roman"/>
              </a:rPr>
              <a:t>High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intensity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discharge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lamp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8645" marR="5080" indent="-266065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Material</a:t>
            </a:r>
            <a:r>
              <a:rPr sz="4000" spc="-110" dirty="0"/>
              <a:t> </a:t>
            </a:r>
            <a:r>
              <a:rPr sz="4000" dirty="0"/>
              <a:t>factors</a:t>
            </a:r>
            <a:r>
              <a:rPr sz="4000" spc="-110" dirty="0"/>
              <a:t> </a:t>
            </a:r>
            <a:r>
              <a:rPr sz="4000" dirty="0"/>
              <a:t>that</a:t>
            </a:r>
            <a:r>
              <a:rPr sz="4000" spc="-105" dirty="0"/>
              <a:t> </a:t>
            </a:r>
            <a:r>
              <a:rPr sz="4000" dirty="0"/>
              <a:t>affect</a:t>
            </a:r>
            <a:r>
              <a:rPr sz="4000" spc="-135" dirty="0"/>
              <a:t> </a:t>
            </a:r>
            <a:r>
              <a:rPr sz="4000" spc="-20" dirty="0"/>
              <a:t>Visual </a:t>
            </a:r>
            <a:r>
              <a:rPr sz="4000" spc="-10" dirty="0"/>
              <a:t>Testing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32708"/>
            <a:ext cx="3678554" cy="430847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Surface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Condition</a:t>
            </a:r>
            <a:endParaRPr sz="3200">
              <a:latin typeface="Times New Roman"/>
              <a:cs typeface="Times New Roman"/>
            </a:endParaRPr>
          </a:p>
          <a:p>
            <a:pPr marL="754380" lvl="1" indent="-284480">
              <a:lnSpc>
                <a:spcPct val="100000"/>
              </a:lnSpc>
              <a:spcBef>
                <a:spcPts val="710"/>
              </a:spcBef>
              <a:buFont typeface="Arial"/>
              <a:buChar char="–"/>
              <a:tabLst>
                <a:tab pos="754380" algn="l"/>
              </a:tabLst>
            </a:pPr>
            <a:r>
              <a:rPr sz="2800" spc="-10" dirty="0">
                <a:latin typeface="Times New Roman"/>
                <a:cs typeface="Times New Roman"/>
              </a:rPr>
              <a:t>Cleanliness</a:t>
            </a:r>
            <a:endParaRPr sz="2800">
              <a:latin typeface="Times New Roman"/>
              <a:cs typeface="Times New Roman"/>
            </a:endParaRPr>
          </a:p>
          <a:p>
            <a:pPr marL="754380" lvl="1" indent="-28448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4380" algn="l"/>
              </a:tabLst>
            </a:pPr>
            <a:r>
              <a:rPr sz="2800" spc="-10" dirty="0">
                <a:latin typeface="Times New Roman"/>
                <a:cs typeface="Times New Roman"/>
              </a:rPr>
              <a:t>Colour</a:t>
            </a:r>
            <a:endParaRPr sz="2800">
              <a:latin typeface="Times New Roman"/>
              <a:cs typeface="Times New Roman"/>
            </a:endParaRPr>
          </a:p>
          <a:p>
            <a:pPr marL="754380" lvl="1" indent="-284480">
              <a:lnSpc>
                <a:spcPct val="100000"/>
              </a:lnSpc>
              <a:spcBef>
                <a:spcPts val="710"/>
              </a:spcBef>
              <a:buFont typeface="Arial"/>
              <a:buChar char="–"/>
              <a:tabLst>
                <a:tab pos="754380" algn="l"/>
              </a:tabLst>
            </a:pPr>
            <a:r>
              <a:rPr sz="2800" spc="-10" dirty="0">
                <a:latin typeface="Times New Roman"/>
                <a:cs typeface="Times New Roman"/>
              </a:rPr>
              <a:t>Texture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469900" algn="l"/>
              </a:tabLst>
            </a:pPr>
            <a:r>
              <a:rPr sz="3200" dirty="0">
                <a:latin typeface="Times New Roman"/>
                <a:cs typeface="Times New Roman"/>
              </a:rPr>
              <a:t>Physical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Conditions</a:t>
            </a:r>
            <a:endParaRPr sz="3200">
              <a:latin typeface="Times New Roman"/>
              <a:cs typeface="Times New Roman"/>
            </a:endParaRPr>
          </a:p>
          <a:p>
            <a:pPr marL="754380" lvl="1" indent="-284480">
              <a:lnSpc>
                <a:spcPct val="100000"/>
              </a:lnSpc>
              <a:spcBef>
                <a:spcPts val="710"/>
              </a:spcBef>
              <a:buFont typeface="Arial"/>
              <a:buChar char="–"/>
              <a:tabLst>
                <a:tab pos="754380" algn="l"/>
              </a:tabLst>
            </a:pPr>
            <a:r>
              <a:rPr sz="2800" dirty="0">
                <a:latin typeface="Times New Roman"/>
                <a:cs typeface="Times New Roman"/>
              </a:rPr>
              <a:t>Specimen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Condition</a:t>
            </a:r>
            <a:endParaRPr sz="2800">
              <a:latin typeface="Times New Roman"/>
              <a:cs typeface="Times New Roman"/>
            </a:endParaRPr>
          </a:p>
          <a:p>
            <a:pPr marL="754380" lvl="1" indent="-284480">
              <a:lnSpc>
                <a:spcPct val="100000"/>
              </a:lnSpc>
              <a:spcBef>
                <a:spcPts val="710"/>
              </a:spcBef>
              <a:buFont typeface="Arial"/>
              <a:buChar char="–"/>
              <a:tabLst>
                <a:tab pos="754380" algn="l"/>
              </a:tabLst>
            </a:pPr>
            <a:r>
              <a:rPr sz="2800" dirty="0">
                <a:latin typeface="Times New Roman"/>
                <a:cs typeface="Times New Roman"/>
              </a:rPr>
              <a:t>Shape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0" dirty="0">
                <a:latin typeface="Times New Roman"/>
                <a:cs typeface="Times New Roman"/>
              </a:rPr>
              <a:t> Size</a:t>
            </a:r>
            <a:endParaRPr sz="2800">
              <a:latin typeface="Times New Roman"/>
              <a:cs typeface="Times New Roman"/>
            </a:endParaRPr>
          </a:p>
          <a:p>
            <a:pPr marL="754380" lvl="1" indent="-284480">
              <a:lnSpc>
                <a:spcPct val="100000"/>
              </a:lnSpc>
              <a:spcBef>
                <a:spcPts val="710"/>
              </a:spcBef>
              <a:buFont typeface="Arial"/>
              <a:buChar char="–"/>
              <a:tabLst>
                <a:tab pos="754380" algn="l"/>
              </a:tabLst>
            </a:pPr>
            <a:r>
              <a:rPr sz="2800" spc="-10" dirty="0">
                <a:latin typeface="Times New Roman"/>
                <a:cs typeface="Times New Roman"/>
              </a:rPr>
              <a:t>Temperature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1370" y="1545377"/>
            <a:ext cx="4058920" cy="453072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3695" algn="l"/>
              </a:tabLst>
            </a:pPr>
            <a:r>
              <a:rPr sz="2800" dirty="0">
                <a:latin typeface="Times New Roman"/>
                <a:cs typeface="Times New Roman"/>
              </a:rPr>
              <a:t>Environmental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Factors</a:t>
            </a:r>
            <a:endParaRPr sz="2800">
              <a:latin typeface="Times New Roman"/>
              <a:cs typeface="Times New Roman"/>
            </a:endParaRPr>
          </a:p>
          <a:p>
            <a:pPr marL="753110" lvl="1" indent="-283210">
              <a:lnSpc>
                <a:spcPct val="100000"/>
              </a:lnSpc>
              <a:spcBef>
                <a:spcPts val="610"/>
              </a:spcBef>
              <a:buFont typeface="Arial"/>
              <a:buChar char="–"/>
              <a:tabLst>
                <a:tab pos="753110" algn="l"/>
              </a:tabLst>
            </a:pPr>
            <a:r>
              <a:rPr sz="2400" spc="-10" dirty="0">
                <a:latin typeface="Times New Roman"/>
                <a:cs typeface="Times New Roman"/>
              </a:rPr>
              <a:t>Atmosphere</a:t>
            </a:r>
            <a:endParaRPr sz="2400">
              <a:latin typeface="Times New Roman"/>
              <a:cs typeface="Times New Roman"/>
            </a:endParaRPr>
          </a:p>
          <a:p>
            <a:pPr marL="753110" lvl="1" indent="-283210">
              <a:lnSpc>
                <a:spcPct val="100000"/>
              </a:lnSpc>
              <a:spcBef>
                <a:spcPts val="610"/>
              </a:spcBef>
              <a:buFont typeface="Arial"/>
              <a:buChar char="–"/>
              <a:tabLst>
                <a:tab pos="753110" algn="l"/>
              </a:tabLst>
            </a:pPr>
            <a:r>
              <a:rPr sz="2400" spc="-10" dirty="0">
                <a:latin typeface="Times New Roman"/>
                <a:cs typeface="Times New Roman"/>
              </a:rPr>
              <a:t>Cleanliness</a:t>
            </a:r>
            <a:endParaRPr sz="2400">
              <a:latin typeface="Times New Roman"/>
              <a:cs typeface="Times New Roman"/>
            </a:endParaRPr>
          </a:p>
          <a:p>
            <a:pPr marL="753110" lvl="1" indent="-283210">
              <a:lnSpc>
                <a:spcPct val="100000"/>
              </a:lnSpc>
              <a:spcBef>
                <a:spcPts val="610"/>
              </a:spcBef>
              <a:buFont typeface="Arial"/>
              <a:buChar char="–"/>
              <a:tabLst>
                <a:tab pos="753110" algn="l"/>
              </a:tabLst>
            </a:pPr>
            <a:r>
              <a:rPr sz="2400" dirty="0">
                <a:latin typeface="Times New Roman"/>
                <a:cs typeface="Times New Roman"/>
              </a:rPr>
              <a:t>Humidity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Temperature</a:t>
            </a:r>
            <a:endParaRPr sz="2400">
              <a:latin typeface="Times New Roman"/>
              <a:cs typeface="Times New Roman"/>
            </a:endParaRPr>
          </a:p>
          <a:p>
            <a:pPr marL="753110" lvl="1" indent="-283210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3110" algn="l"/>
              </a:tabLst>
            </a:pPr>
            <a:r>
              <a:rPr sz="2400" spc="-10" dirty="0">
                <a:latin typeface="Times New Roman"/>
                <a:cs typeface="Times New Roman"/>
              </a:rPr>
              <a:t>Safety</a:t>
            </a:r>
            <a:endParaRPr sz="24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3695" algn="l"/>
              </a:tabLst>
            </a:pPr>
            <a:r>
              <a:rPr sz="3200" dirty="0">
                <a:latin typeface="Times New Roman"/>
                <a:cs typeface="Times New Roman"/>
              </a:rPr>
              <a:t>Physiological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Factors</a:t>
            </a:r>
            <a:endParaRPr sz="3200">
              <a:latin typeface="Times New Roman"/>
              <a:cs typeface="Times New Roman"/>
            </a:endParaRPr>
          </a:p>
          <a:p>
            <a:pPr marL="753110" lvl="1" indent="-283210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3110" algn="l"/>
              </a:tabLst>
            </a:pPr>
            <a:r>
              <a:rPr sz="2400" dirty="0">
                <a:latin typeface="Times New Roman"/>
                <a:cs typeface="Times New Roman"/>
              </a:rPr>
              <a:t>Physical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Comfort</a:t>
            </a:r>
            <a:endParaRPr sz="2400">
              <a:latin typeface="Times New Roman"/>
              <a:cs typeface="Times New Roman"/>
            </a:endParaRPr>
          </a:p>
          <a:p>
            <a:pPr marL="752475" marR="359410" lvl="1" indent="-283210">
              <a:lnSpc>
                <a:spcPct val="100499"/>
              </a:lnSpc>
              <a:spcBef>
                <a:spcPts val="595"/>
              </a:spcBef>
              <a:buFont typeface="Arial"/>
              <a:buChar char="–"/>
              <a:tabLst>
                <a:tab pos="753745" algn="l"/>
              </a:tabLst>
            </a:pPr>
            <a:r>
              <a:rPr sz="2400" dirty="0">
                <a:latin typeface="Times New Roman"/>
                <a:cs typeface="Times New Roman"/>
              </a:rPr>
              <a:t>Health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mental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attitude, 	</a:t>
            </a:r>
            <a:r>
              <a:rPr sz="2400" dirty="0">
                <a:latin typeface="Times New Roman"/>
                <a:cs typeface="Times New Roman"/>
              </a:rPr>
              <a:t>fatigue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item 	</a:t>
            </a:r>
            <a:r>
              <a:rPr sz="2400" spc="-10" dirty="0">
                <a:latin typeface="Times New Roman"/>
                <a:cs typeface="Times New Roman"/>
              </a:rPr>
              <a:t>position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939" rIns="0" bIns="0" rtlCol="0">
            <a:spAutoFit/>
          </a:bodyPr>
          <a:lstStyle/>
          <a:p>
            <a:pPr marL="43370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Types</a:t>
            </a:r>
            <a:r>
              <a:rPr spc="-160" dirty="0"/>
              <a:t> </a:t>
            </a:r>
            <a:r>
              <a:rPr dirty="0"/>
              <a:t>of</a:t>
            </a:r>
            <a:r>
              <a:rPr spc="-200" dirty="0"/>
              <a:t> </a:t>
            </a:r>
            <a:r>
              <a:rPr spc="-20" dirty="0"/>
              <a:t>Visual</a:t>
            </a:r>
            <a:r>
              <a:rPr spc="-160" dirty="0"/>
              <a:t> </a:t>
            </a:r>
            <a:r>
              <a:rPr spc="-10" dirty="0"/>
              <a:t>Inspection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1619"/>
            <a:ext cx="5084445" cy="120904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1.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Unaided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Visual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Inspection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2.Aided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Visual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Inspection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97940"/>
            <a:ext cx="4104004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Non-</a:t>
            </a:r>
            <a:r>
              <a:rPr sz="2400" dirty="0">
                <a:latin typeface="Times New Roman"/>
                <a:cs typeface="Times New Roman"/>
              </a:rPr>
              <a:t>Destructive</a:t>
            </a:r>
            <a:r>
              <a:rPr sz="2400" spc="2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testing</a:t>
            </a:r>
            <a:r>
              <a:rPr sz="2400" spc="2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25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use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noninvasive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techniques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determine</a:t>
            </a:r>
            <a:r>
              <a:rPr sz="2400" spc="43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4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integrity</a:t>
            </a:r>
            <a:r>
              <a:rPr sz="2400" spc="4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34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material,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component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structure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quantitatively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measure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Times New Roman"/>
                <a:cs typeface="Times New Roman"/>
              </a:rPr>
              <a:t>some </a:t>
            </a:r>
            <a:r>
              <a:rPr sz="2400" dirty="0">
                <a:latin typeface="Times New Roman"/>
                <a:cs typeface="Times New Roman"/>
              </a:rPr>
              <a:t>characteristics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object.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858259"/>
            <a:ext cx="3575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7130" algn="l"/>
                <a:tab pos="1696085" algn="l"/>
                <a:tab pos="2902585" algn="l"/>
              </a:tabLst>
            </a:pPr>
            <a:r>
              <a:rPr sz="2400" spc="-10" dirty="0">
                <a:latin typeface="Times New Roman"/>
                <a:cs typeface="Times New Roman"/>
              </a:rPr>
              <a:t>surface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or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internal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flaws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492500"/>
            <a:ext cx="41040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645160" algn="l"/>
                <a:tab pos="1731645" algn="l"/>
                <a:tab pos="2256790" algn="l"/>
                <a:tab pos="3723004" algn="l"/>
              </a:tabLst>
            </a:pP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testing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materials,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2979" y="69850"/>
            <a:ext cx="402209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9865" marR="5080" indent="-14478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Non-</a:t>
            </a:r>
            <a:r>
              <a:rPr sz="3200" dirty="0"/>
              <a:t>Destructive</a:t>
            </a:r>
            <a:r>
              <a:rPr sz="3200" spc="-145" dirty="0"/>
              <a:t> </a:t>
            </a:r>
            <a:r>
              <a:rPr sz="3200" spc="-25" dirty="0"/>
              <a:t>Testing </a:t>
            </a:r>
            <a:r>
              <a:rPr sz="3200" spc="-20" dirty="0"/>
              <a:t>(NDT)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449580" y="4224020"/>
            <a:ext cx="540639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122174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metallurgical  condition,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without </a:t>
            </a:r>
            <a:r>
              <a:rPr sz="2400" dirty="0">
                <a:latin typeface="Times New Roman"/>
                <a:cs typeface="Times New Roman"/>
              </a:rPr>
              <a:t>interfering</a:t>
            </a:r>
            <a:r>
              <a:rPr sz="2400" spc="4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45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way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459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integrity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material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its </a:t>
            </a:r>
            <a:r>
              <a:rPr sz="2400" dirty="0">
                <a:latin typeface="Times New Roman"/>
                <a:cs typeface="Times New Roman"/>
              </a:rPr>
              <a:t>suitability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service.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37210" algn="l"/>
              </a:tabLst>
            </a:pPr>
            <a:r>
              <a:rPr sz="2400" spc="-20" dirty="0">
                <a:latin typeface="Times New Roman"/>
                <a:cs typeface="Times New Roman"/>
              </a:rPr>
              <a:t>i.e.</a:t>
            </a:r>
            <a:r>
              <a:rPr sz="2400" dirty="0">
                <a:latin typeface="Times New Roman"/>
                <a:cs typeface="Times New Roman"/>
              </a:rPr>
              <a:t>	Inspect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measure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without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harm.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1066800"/>
            <a:ext cx="3962400" cy="49530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93440" y="6446029"/>
            <a:ext cx="2357120" cy="185948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10" dirty="0" smtClean="0"/>
              <a:t>T</a:t>
            </a: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3</a:t>
            </a:r>
          </a:p>
        </p:txBody>
      </p:sp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629285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spc="-95" dirty="0"/>
              <a:t> </a:t>
            </a:r>
            <a:r>
              <a:rPr dirty="0"/>
              <a:t>Unaided</a:t>
            </a:r>
            <a:r>
              <a:rPr spc="-130" dirty="0"/>
              <a:t> </a:t>
            </a:r>
            <a:r>
              <a:rPr spc="-20" dirty="0"/>
              <a:t>Visual</a:t>
            </a:r>
            <a:r>
              <a:rPr spc="-85" dirty="0"/>
              <a:t> </a:t>
            </a:r>
            <a:r>
              <a:rPr spc="-10" dirty="0"/>
              <a:t>Inspection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1619"/>
            <a:ext cx="8069580" cy="3827779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also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Known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Direct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Visual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Inspection</a:t>
            </a:r>
            <a:endParaRPr sz="3200">
              <a:latin typeface="Times New Roman"/>
              <a:cs typeface="Times New Roman"/>
            </a:endParaRPr>
          </a:p>
          <a:p>
            <a:pPr marL="355600" marR="14604" indent="-342900">
              <a:lnSpc>
                <a:spcPct val="100499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1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can</a:t>
            </a:r>
            <a:r>
              <a:rPr sz="3200" spc="1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1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accomplished</a:t>
            </a:r>
            <a:r>
              <a:rPr sz="3200" spc="1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1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1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help</a:t>
            </a:r>
            <a:r>
              <a:rPr sz="3200" spc="1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1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naked </a:t>
            </a:r>
            <a:r>
              <a:rPr sz="3200" spc="-25" dirty="0">
                <a:latin typeface="Times New Roman"/>
                <a:cs typeface="Times New Roman"/>
              </a:rPr>
              <a:t>eye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can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done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out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help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optical</a:t>
            </a:r>
            <a:r>
              <a:rPr sz="3200" spc="-20" dirty="0">
                <a:latin typeface="Times New Roman"/>
                <a:cs typeface="Times New Roman"/>
              </a:rPr>
              <a:t> aids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Defects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can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detected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are</a:t>
            </a:r>
            <a:endParaRPr sz="3200">
              <a:latin typeface="Times New Roman"/>
              <a:cs typeface="Times New Roman"/>
            </a:endParaRPr>
          </a:p>
          <a:p>
            <a:pPr marL="755650" marR="5080" indent="-285750">
              <a:lnSpc>
                <a:spcPct val="100299"/>
              </a:lnSpc>
              <a:spcBef>
                <a:spcPts val="700"/>
              </a:spcBef>
              <a:tabLst>
                <a:tab pos="2288540" algn="l"/>
                <a:tab pos="2895600" algn="l"/>
                <a:tab pos="4201160" algn="l"/>
                <a:tab pos="5935345" algn="l"/>
                <a:tab pos="7031355" algn="l"/>
              </a:tabLst>
            </a:pPr>
            <a:r>
              <a:rPr sz="4200" baseline="2976" dirty="0">
                <a:latin typeface="Arial"/>
                <a:cs typeface="Arial"/>
              </a:rPr>
              <a:t>–</a:t>
            </a:r>
            <a:r>
              <a:rPr sz="4200" spc="-165" baseline="2976" dirty="0">
                <a:latin typeface="Arial"/>
                <a:cs typeface="Arial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Absence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cracks,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Corrosion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layer,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surface porosity,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Misalignment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mated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parts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908685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-235" dirty="0"/>
              <a:t> </a:t>
            </a:r>
            <a:r>
              <a:rPr dirty="0"/>
              <a:t>Aided</a:t>
            </a:r>
            <a:r>
              <a:rPr spc="-165" dirty="0"/>
              <a:t> </a:t>
            </a:r>
            <a:r>
              <a:rPr spc="-25" dirty="0"/>
              <a:t>Visual</a:t>
            </a:r>
            <a:r>
              <a:rPr spc="-135" dirty="0"/>
              <a:t> </a:t>
            </a:r>
            <a:r>
              <a:rPr spc="-10" dirty="0"/>
              <a:t>Inspection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1619"/>
            <a:ext cx="8058784" cy="337312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also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known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Indirect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Visual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Inspection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performed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using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optical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instruments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499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  <a:tab pos="1301115" algn="l"/>
                <a:tab pos="2156460" algn="l"/>
                <a:tab pos="3644900" algn="l"/>
                <a:tab pos="4366260" algn="l"/>
                <a:tab pos="5741035" algn="l"/>
                <a:tab pos="6959600" algn="l"/>
              </a:tabLst>
            </a:pPr>
            <a:r>
              <a:rPr sz="3200" spc="-20" dirty="0">
                <a:latin typeface="Times New Roman"/>
                <a:cs typeface="Times New Roman"/>
              </a:rPr>
              <a:t>This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0" dirty="0">
                <a:latin typeface="Times New Roman"/>
                <a:cs typeface="Times New Roman"/>
              </a:rPr>
              <a:t>will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identify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the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defects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which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cannot </a:t>
            </a:r>
            <a:r>
              <a:rPr sz="3200" dirty="0">
                <a:latin typeface="Times New Roman"/>
                <a:cs typeface="Times New Roman"/>
              </a:rPr>
              <a:t>detect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human</a:t>
            </a:r>
            <a:r>
              <a:rPr sz="3200" spc="-25" dirty="0">
                <a:latin typeface="Times New Roman"/>
                <a:cs typeface="Times New Roman"/>
              </a:rPr>
              <a:t> eye</a:t>
            </a:r>
            <a:endParaRPr sz="3200">
              <a:latin typeface="Times New Roman"/>
              <a:cs typeface="Times New Roman"/>
            </a:endParaRPr>
          </a:p>
          <a:p>
            <a:pPr marL="355600" marR="6985" indent="-342900">
              <a:lnSpc>
                <a:spcPct val="100499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229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permits</a:t>
            </a:r>
            <a:r>
              <a:rPr sz="3200" spc="2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visibility</a:t>
            </a:r>
            <a:r>
              <a:rPr sz="3200" spc="2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2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areas</a:t>
            </a:r>
            <a:r>
              <a:rPr sz="3200" spc="2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</a:t>
            </a:r>
            <a:r>
              <a:rPr sz="3200" spc="25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not</a:t>
            </a:r>
            <a:r>
              <a:rPr sz="3200" spc="229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accessible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human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eye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8923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Visual</a:t>
            </a:r>
            <a:r>
              <a:rPr spc="-235" dirty="0"/>
              <a:t> </a:t>
            </a:r>
            <a:r>
              <a:rPr spc="-10" dirty="0"/>
              <a:t>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5759"/>
            <a:ext cx="8060690" cy="2677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 algn="just">
              <a:lnSpc>
                <a:spcPct val="100499"/>
              </a:lnSpc>
              <a:spcBef>
                <a:spcPts val="8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345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355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350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interpretation</a:t>
            </a:r>
            <a:r>
              <a:rPr sz="3200" spc="350" dirty="0">
                <a:latin typeface="Times New Roman"/>
                <a:cs typeface="Times New Roman"/>
              </a:rPr>
              <a:t>  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345" dirty="0">
                <a:latin typeface="Times New Roman"/>
                <a:cs typeface="Times New Roman"/>
              </a:rPr>
              <a:t>   </a:t>
            </a:r>
            <a:r>
              <a:rPr sz="3200" spc="-10" dirty="0">
                <a:latin typeface="Times New Roman"/>
                <a:cs typeface="Times New Roman"/>
              </a:rPr>
              <a:t>impressions </a:t>
            </a:r>
            <a:r>
              <a:rPr sz="3200" dirty="0">
                <a:latin typeface="Times New Roman"/>
                <a:cs typeface="Times New Roman"/>
              </a:rPr>
              <a:t>transmitted</a:t>
            </a:r>
            <a:r>
              <a:rPr sz="3200" spc="4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from</a:t>
            </a:r>
            <a:r>
              <a:rPr sz="3200" spc="4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retina</a:t>
            </a:r>
            <a:r>
              <a:rPr sz="3200" spc="4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4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eye</a:t>
            </a:r>
            <a:r>
              <a:rPr sz="3200" spc="4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4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4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brain</a:t>
            </a:r>
            <a:r>
              <a:rPr sz="3200" spc="434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terms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information</a:t>
            </a:r>
            <a:endParaRPr sz="3200">
              <a:latin typeface="Times New Roman"/>
              <a:cs typeface="Times New Roman"/>
            </a:endParaRPr>
          </a:p>
          <a:p>
            <a:pPr marL="354965" indent="-342265" algn="just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spc="-20" dirty="0">
                <a:latin typeface="Times New Roman"/>
                <a:cs typeface="Times New Roman"/>
              </a:rPr>
              <a:t>Visual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perception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depends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vision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acuity</a:t>
            </a:r>
            <a:endParaRPr sz="3200">
              <a:latin typeface="Times New Roman"/>
              <a:cs typeface="Times New Roman"/>
            </a:endParaRPr>
          </a:p>
          <a:p>
            <a:pPr marL="354965" indent="-342265" algn="just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Human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eye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has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excellent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visual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perception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32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Tools</a:t>
            </a:r>
            <a:r>
              <a:rPr spc="-135" dirty="0"/>
              <a:t> </a:t>
            </a:r>
            <a:r>
              <a:rPr dirty="0"/>
              <a:t>Used</a:t>
            </a:r>
            <a:r>
              <a:rPr spc="-130" dirty="0"/>
              <a:t> </a:t>
            </a:r>
            <a:r>
              <a:rPr dirty="0"/>
              <a:t>in</a:t>
            </a:r>
            <a:r>
              <a:rPr spc="-165" dirty="0"/>
              <a:t> </a:t>
            </a:r>
            <a:r>
              <a:rPr spc="-20" dirty="0"/>
              <a:t>Visual</a:t>
            </a:r>
            <a:r>
              <a:rPr spc="-135" dirty="0"/>
              <a:t> </a:t>
            </a:r>
            <a:r>
              <a:rPr spc="-10" dirty="0"/>
              <a:t>Inspection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716"/>
            <a:ext cx="5393690" cy="451739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37185" indent="-324485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37185" algn="l"/>
              </a:tabLst>
            </a:pPr>
            <a:r>
              <a:rPr sz="3050" spc="-10" dirty="0">
                <a:latin typeface="Times New Roman"/>
                <a:cs typeface="Times New Roman"/>
              </a:rPr>
              <a:t>Mirrors</a:t>
            </a:r>
            <a:endParaRPr sz="3050">
              <a:latin typeface="Times New Roman"/>
              <a:cs typeface="Times New Roman"/>
            </a:endParaRPr>
          </a:p>
          <a:p>
            <a:pPr marL="337185" indent="-32448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37185" algn="l"/>
              </a:tabLst>
            </a:pPr>
            <a:r>
              <a:rPr sz="3050" dirty="0">
                <a:latin typeface="Times New Roman"/>
                <a:cs typeface="Times New Roman"/>
              </a:rPr>
              <a:t>Magnifying</a:t>
            </a:r>
            <a:r>
              <a:rPr sz="3050" spc="-40" dirty="0">
                <a:latin typeface="Times New Roman"/>
                <a:cs typeface="Times New Roman"/>
              </a:rPr>
              <a:t> </a:t>
            </a:r>
            <a:r>
              <a:rPr sz="3050" spc="-10" dirty="0">
                <a:latin typeface="Times New Roman"/>
                <a:cs typeface="Times New Roman"/>
              </a:rPr>
              <a:t>Glasses</a:t>
            </a:r>
            <a:endParaRPr sz="3050">
              <a:latin typeface="Times New Roman"/>
              <a:cs typeface="Times New Roman"/>
            </a:endParaRPr>
          </a:p>
          <a:p>
            <a:pPr marL="337185" indent="-32448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37185" algn="l"/>
              </a:tabLst>
            </a:pPr>
            <a:r>
              <a:rPr sz="3050" spc="-10" dirty="0">
                <a:latin typeface="Times New Roman"/>
                <a:cs typeface="Times New Roman"/>
              </a:rPr>
              <a:t>Microscopes</a:t>
            </a:r>
            <a:endParaRPr sz="3050">
              <a:latin typeface="Times New Roman"/>
              <a:cs typeface="Times New Roman"/>
            </a:endParaRPr>
          </a:p>
          <a:p>
            <a:pPr marL="337185" indent="-32448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37185" algn="l"/>
              </a:tabLst>
            </a:pPr>
            <a:r>
              <a:rPr sz="3050" spc="-10" dirty="0">
                <a:latin typeface="Times New Roman"/>
                <a:cs typeface="Times New Roman"/>
              </a:rPr>
              <a:t>Borescope</a:t>
            </a:r>
            <a:endParaRPr sz="3050">
              <a:latin typeface="Times New Roman"/>
              <a:cs typeface="Times New Roman"/>
            </a:endParaRPr>
          </a:p>
          <a:p>
            <a:pPr marL="337185" indent="-32448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37185" algn="l"/>
              </a:tabLst>
            </a:pPr>
            <a:r>
              <a:rPr sz="3050" spc="-10" dirty="0">
                <a:latin typeface="Times New Roman"/>
                <a:cs typeface="Times New Roman"/>
              </a:rPr>
              <a:t>Endoscope</a:t>
            </a:r>
            <a:endParaRPr sz="3050">
              <a:latin typeface="Times New Roman"/>
              <a:cs typeface="Times New Roman"/>
            </a:endParaRPr>
          </a:p>
          <a:p>
            <a:pPr marL="337185" indent="-32448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37185" algn="l"/>
              </a:tabLst>
            </a:pPr>
            <a:r>
              <a:rPr sz="3050" dirty="0">
                <a:latin typeface="Times New Roman"/>
                <a:cs typeface="Times New Roman"/>
              </a:rPr>
              <a:t>Flexible</a:t>
            </a:r>
            <a:r>
              <a:rPr sz="3050" spc="-55" dirty="0">
                <a:latin typeface="Times New Roman"/>
                <a:cs typeface="Times New Roman"/>
              </a:rPr>
              <a:t> </a:t>
            </a:r>
            <a:r>
              <a:rPr sz="3050" spc="-10" dirty="0">
                <a:latin typeface="Times New Roman"/>
                <a:cs typeface="Times New Roman"/>
              </a:rPr>
              <a:t>fibres</a:t>
            </a:r>
            <a:endParaRPr sz="3050">
              <a:latin typeface="Times New Roman"/>
              <a:cs typeface="Times New Roman"/>
            </a:endParaRPr>
          </a:p>
          <a:p>
            <a:pPr marL="337185" indent="-32448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37185" algn="l"/>
              </a:tabLst>
            </a:pPr>
            <a:r>
              <a:rPr sz="3050" dirty="0">
                <a:latin typeface="Times New Roman"/>
                <a:cs typeface="Times New Roman"/>
              </a:rPr>
              <a:t>Closed</a:t>
            </a:r>
            <a:r>
              <a:rPr sz="3050" spc="-80" dirty="0">
                <a:latin typeface="Times New Roman"/>
                <a:cs typeface="Times New Roman"/>
              </a:rPr>
              <a:t> </a:t>
            </a:r>
            <a:r>
              <a:rPr sz="3050" dirty="0">
                <a:latin typeface="Times New Roman"/>
                <a:cs typeface="Times New Roman"/>
              </a:rPr>
              <a:t>circuit</a:t>
            </a:r>
            <a:r>
              <a:rPr sz="3050" spc="-110" dirty="0">
                <a:latin typeface="Times New Roman"/>
                <a:cs typeface="Times New Roman"/>
              </a:rPr>
              <a:t> </a:t>
            </a:r>
            <a:r>
              <a:rPr sz="3050" spc="-20" dirty="0">
                <a:latin typeface="Times New Roman"/>
                <a:cs typeface="Times New Roman"/>
              </a:rPr>
              <a:t>Television</a:t>
            </a:r>
            <a:r>
              <a:rPr sz="3050" spc="-65" dirty="0">
                <a:latin typeface="Times New Roman"/>
                <a:cs typeface="Times New Roman"/>
              </a:rPr>
              <a:t> </a:t>
            </a:r>
            <a:r>
              <a:rPr sz="3050" spc="-10" dirty="0">
                <a:latin typeface="Times New Roman"/>
                <a:cs typeface="Times New Roman"/>
              </a:rPr>
              <a:t>system</a:t>
            </a:r>
            <a:endParaRPr sz="3050">
              <a:latin typeface="Times New Roman"/>
              <a:cs typeface="Times New Roman"/>
            </a:endParaRPr>
          </a:p>
          <a:p>
            <a:pPr marL="337185" indent="-32448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37185" algn="l"/>
              </a:tabLst>
            </a:pPr>
            <a:r>
              <a:rPr sz="3050" dirty="0">
                <a:latin typeface="Times New Roman"/>
                <a:cs typeface="Times New Roman"/>
              </a:rPr>
              <a:t>Computer</a:t>
            </a:r>
            <a:r>
              <a:rPr sz="3050" spc="-75" dirty="0">
                <a:latin typeface="Times New Roman"/>
                <a:cs typeface="Times New Roman"/>
              </a:rPr>
              <a:t> </a:t>
            </a:r>
            <a:r>
              <a:rPr sz="3050" dirty="0">
                <a:latin typeface="Times New Roman"/>
                <a:cs typeface="Times New Roman"/>
              </a:rPr>
              <a:t>enhanced</a:t>
            </a:r>
            <a:r>
              <a:rPr sz="3050" spc="-55" dirty="0">
                <a:latin typeface="Times New Roman"/>
                <a:cs typeface="Times New Roman"/>
              </a:rPr>
              <a:t> </a:t>
            </a:r>
            <a:r>
              <a:rPr sz="3050" spc="-10" dirty="0">
                <a:latin typeface="Times New Roman"/>
                <a:cs typeface="Times New Roman"/>
              </a:rPr>
              <a:t>systems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33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9500" y="196850"/>
            <a:ext cx="45123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Magnifying</a:t>
            </a:r>
            <a:r>
              <a:rPr spc="-55" dirty="0"/>
              <a:t> </a:t>
            </a:r>
            <a:r>
              <a:rPr spc="-10" dirty="0"/>
              <a:t>Mirrors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29969"/>
            <a:ext cx="7701280" cy="169926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also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known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concave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spherical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mirrors</a:t>
            </a:r>
            <a:endParaRPr sz="3200">
              <a:latin typeface="Times New Roman"/>
              <a:cs typeface="Times New Roman"/>
            </a:endParaRPr>
          </a:p>
          <a:p>
            <a:pPr marL="355600" marR="138430" indent="-342900">
              <a:lnSpc>
                <a:spcPct val="100499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used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magnify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areas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which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</a:t>
            </a:r>
            <a:r>
              <a:rPr sz="3200" spc="-25" dirty="0">
                <a:latin typeface="Times New Roman"/>
                <a:cs typeface="Times New Roman"/>
              </a:rPr>
              <a:t> not </a:t>
            </a:r>
            <a:r>
              <a:rPr sz="3200" dirty="0">
                <a:latin typeface="Times New Roman"/>
                <a:cs typeface="Times New Roman"/>
              </a:rPr>
              <a:t>accessible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human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eye.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200" y="3155950"/>
            <a:ext cx="8096250" cy="32004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34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8620" y="168909"/>
            <a:ext cx="33166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Magnifying</a:t>
            </a:r>
            <a:r>
              <a:rPr sz="3600" spc="-70" dirty="0"/>
              <a:t> </a:t>
            </a:r>
            <a:r>
              <a:rPr sz="3600" spc="-10" dirty="0"/>
              <a:t>Glass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51180" y="858520"/>
            <a:ext cx="8066405" cy="294767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also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called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Lens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This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lens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produce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magnified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Image</a:t>
            </a:r>
            <a:endParaRPr sz="28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299"/>
              </a:lnSpc>
              <a:spcBef>
                <a:spcPts val="69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Magnification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depends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upon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position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where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being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placed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between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human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eye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object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299"/>
              </a:lnSpc>
              <a:spcBef>
                <a:spcPts val="700"/>
              </a:spcBef>
              <a:buFont typeface="Arial"/>
              <a:buChar char="•"/>
              <a:tabLst>
                <a:tab pos="355600" algn="l"/>
                <a:tab pos="999490" algn="l"/>
                <a:tab pos="2058670" algn="l"/>
                <a:tab pos="3097530" algn="l"/>
                <a:tab pos="5305425" algn="l"/>
                <a:tab pos="6423025" algn="l"/>
                <a:tab pos="6869430" algn="l"/>
              </a:tabLst>
            </a:pPr>
            <a:r>
              <a:rPr sz="2800" spc="-25" dirty="0">
                <a:latin typeface="Times New Roman"/>
                <a:cs typeface="Times New Roman"/>
              </a:rPr>
              <a:t>For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higher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power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magnification,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double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or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multiple </a:t>
            </a:r>
            <a:r>
              <a:rPr sz="2800" dirty="0">
                <a:latin typeface="Times New Roman"/>
                <a:cs typeface="Times New Roman"/>
              </a:rPr>
              <a:t>lenses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used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39" y="4038600"/>
            <a:ext cx="5943600" cy="28194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5"/>
              </a:lnSpc>
            </a:pPr>
            <a:r>
              <a:rPr dirty="0"/>
              <a:t>Hareesh</a:t>
            </a:r>
            <a:r>
              <a:rPr spc="-60" dirty="0"/>
              <a:t> </a:t>
            </a:r>
            <a:r>
              <a:rPr dirty="0"/>
              <a:t>k,AP,Dept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ME,VAST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35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267335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Microscope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34490"/>
            <a:ext cx="3664585" cy="2252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12065" indent="-342900">
              <a:lnSpc>
                <a:spcPct val="100299"/>
              </a:lnSpc>
              <a:spcBef>
                <a:spcPts val="9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Microscope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magnify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image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small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object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299"/>
              </a:lnSpc>
              <a:spcBef>
                <a:spcPts val="7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Magnification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Power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= </a:t>
            </a:r>
            <a:r>
              <a:rPr sz="2800" spc="-20" dirty="0">
                <a:latin typeface="Times New Roman"/>
                <a:cs typeface="Times New Roman"/>
              </a:rPr>
              <a:t>10/F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2819400"/>
            <a:ext cx="3986529" cy="317627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36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5029" y="193040"/>
            <a:ext cx="2386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Borescope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024890"/>
            <a:ext cx="4600575" cy="508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1440180" algn="l"/>
                <a:tab pos="1812925" algn="l"/>
                <a:tab pos="2599055" algn="l"/>
                <a:tab pos="3011805" algn="l"/>
                <a:tab pos="4152900" algn="l"/>
              </a:tabLst>
            </a:pPr>
            <a:r>
              <a:rPr sz="2800" spc="-10" dirty="0">
                <a:latin typeface="Times New Roman"/>
                <a:cs typeface="Times New Roman"/>
              </a:rPr>
              <a:t>Which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used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inspect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inside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narrow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tube</a:t>
            </a:r>
            <a:endParaRPr sz="2800">
              <a:latin typeface="Times New Roman"/>
              <a:cs typeface="Times New Roman"/>
            </a:endParaRPr>
          </a:p>
          <a:p>
            <a:pPr marL="355600" marR="172720" indent="-342900">
              <a:lnSpc>
                <a:spcPct val="100299"/>
              </a:lnSpc>
              <a:spcBef>
                <a:spcPts val="71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flexible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tube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an </a:t>
            </a:r>
            <a:r>
              <a:rPr sz="2800" dirty="0">
                <a:latin typeface="Times New Roman"/>
                <a:cs typeface="Times New Roman"/>
              </a:rPr>
              <a:t>eyepiece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objective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lens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another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end</a:t>
            </a:r>
            <a:endParaRPr sz="2800">
              <a:latin typeface="Times New Roman"/>
              <a:cs typeface="Times New Roman"/>
            </a:endParaRPr>
          </a:p>
          <a:p>
            <a:pPr marL="355600" marR="385445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Light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passed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through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lens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obtain 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clear </a:t>
            </a:r>
            <a:r>
              <a:rPr sz="2800" spc="-10" dirty="0">
                <a:latin typeface="Times New Roman"/>
                <a:cs typeface="Times New Roman"/>
              </a:rPr>
              <a:t>image</a:t>
            </a:r>
            <a:endParaRPr sz="2800">
              <a:latin typeface="Times New Roman"/>
              <a:cs typeface="Times New Roman"/>
            </a:endParaRPr>
          </a:p>
          <a:p>
            <a:pPr marL="355600" marR="146685" indent="-342900">
              <a:lnSpc>
                <a:spcPct val="100299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Times New Roman"/>
                <a:cs typeface="Times New Roman"/>
              </a:rPr>
              <a:t>Available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range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2.5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19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mm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</a:tabLst>
            </a:pPr>
            <a:r>
              <a:rPr sz="2800" spc="-10" dirty="0">
                <a:latin typeface="Times New Roman"/>
                <a:cs typeface="Times New Roman"/>
              </a:rPr>
              <a:t>Video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2057400"/>
            <a:ext cx="3733800" cy="256667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37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9940" y="497840"/>
            <a:ext cx="24796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Endoscope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391920"/>
            <a:ext cx="8063865" cy="200406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It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bit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superior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borescope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Magnification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factor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10X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obtained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Times New Roman"/>
                <a:cs typeface="Times New Roman"/>
              </a:rPr>
              <a:t>Available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up to smaller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1.7 mm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 length </a:t>
            </a:r>
            <a:r>
              <a:rPr sz="2800" spc="-20" dirty="0">
                <a:latin typeface="Times New Roman"/>
                <a:cs typeface="Times New Roman"/>
              </a:rPr>
              <a:t>upto </a:t>
            </a:r>
            <a:r>
              <a:rPr sz="2800" spc="-10" dirty="0">
                <a:latin typeface="Times New Roman"/>
                <a:cs typeface="Times New Roman"/>
              </a:rPr>
              <a:t>100-</a:t>
            </a:r>
            <a:r>
              <a:rPr sz="2800" spc="-20" dirty="0">
                <a:latin typeface="Times New Roman"/>
                <a:cs typeface="Times New Roman"/>
              </a:rPr>
              <a:t>150mm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6270" y="3736340"/>
            <a:ext cx="5331459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251904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Fibroscopes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9273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/>
              <a:t>Also</a:t>
            </a:r>
            <a:r>
              <a:rPr sz="2800" spc="-40" dirty="0"/>
              <a:t> </a:t>
            </a:r>
            <a:r>
              <a:rPr sz="2800" dirty="0"/>
              <a:t>called</a:t>
            </a:r>
            <a:r>
              <a:rPr sz="2800" spc="-30" dirty="0"/>
              <a:t> </a:t>
            </a:r>
            <a:r>
              <a:rPr sz="2800" dirty="0"/>
              <a:t>fibre</a:t>
            </a:r>
            <a:r>
              <a:rPr sz="2800" spc="-50" dirty="0"/>
              <a:t> </a:t>
            </a:r>
            <a:r>
              <a:rPr sz="2800" spc="-20" dirty="0"/>
              <a:t>optic </a:t>
            </a:r>
            <a:r>
              <a:rPr sz="2800" spc="-10" dirty="0"/>
              <a:t>borescope</a:t>
            </a:r>
            <a:endParaRPr sz="2800"/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</a:tabLst>
            </a:pPr>
            <a:r>
              <a:rPr sz="2800" dirty="0"/>
              <a:t>Dia</a:t>
            </a:r>
            <a:r>
              <a:rPr sz="2800" spc="-20" dirty="0"/>
              <a:t> </a:t>
            </a:r>
            <a:r>
              <a:rPr sz="2800" dirty="0"/>
              <a:t>range</a:t>
            </a:r>
            <a:r>
              <a:rPr sz="2800" spc="-30" dirty="0"/>
              <a:t> </a:t>
            </a:r>
            <a:r>
              <a:rPr sz="2800" dirty="0"/>
              <a:t>of</a:t>
            </a:r>
            <a:r>
              <a:rPr sz="2800" spc="-30" dirty="0"/>
              <a:t> </a:t>
            </a:r>
            <a:r>
              <a:rPr sz="2800" dirty="0"/>
              <a:t>about</a:t>
            </a:r>
            <a:r>
              <a:rPr sz="2800" spc="-10" dirty="0"/>
              <a:t> </a:t>
            </a:r>
            <a:r>
              <a:rPr sz="2800" dirty="0"/>
              <a:t>3</a:t>
            </a:r>
            <a:r>
              <a:rPr sz="2800" spc="-15" dirty="0"/>
              <a:t> </a:t>
            </a:r>
            <a:r>
              <a:rPr sz="2800" spc="-25" dirty="0"/>
              <a:t>to</a:t>
            </a:r>
            <a:endParaRPr sz="2800"/>
          </a:p>
          <a:p>
            <a:pPr marL="355600" marR="5080">
              <a:lnSpc>
                <a:spcPct val="100299"/>
              </a:lnSpc>
            </a:pPr>
            <a:r>
              <a:rPr dirty="0"/>
              <a:t>12.5mm</a:t>
            </a:r>
            <a:r>
              <a:rPr spc="-5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length </a:t>
            </a:r>
            <a:r>
              <a:rPr dirty="0"/>
              <a:t>varies</a:t>
            </a:r>
            <a:r>
              <a:rPr spc="-20" dirty="0"/>
              <a:t> </a:t>
            </a:r>
            <a:r>
              <a:rPr dirty="0"/>
              <a:t>between</a:t>
            </a:r>
            <a:r>
              <a:rPr spc="-15" dirty="0"/>
              <a:t> </a:t>
            </a:r>
            <a:r>
              <a:rPr dirty="0"/>
              <a:t>60</a:t>
            </a:r>
            <a:r>
              <a:rPr spc="-2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25" dirty="0"/>
              <a:t>365 cm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1220" y="1658620"/>
            <a:ext cx="4032250" cy="301879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25" dirty="0"/>
              <a:t>39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000" y="127000"/>
            <a:ext cx="7994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9170" algn="l"/>
              </a:tabLst>
            </a:pPr>
            <a:r>
              <a:rPr b="1" dirty="0">
                <a:latin typeface="Times New Roman"/>
                <a:cs typeface="Times New Roman"/>
              </a:rPr>
              <a:t>Six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Most</a:t>
            </a:r>
            <a:r>
              <a:rPr b="1" dirty="0">
                <a:latin typeface="Times New Roman"/>
                <a:cs typeface="Times New Roman"/>
              </a:rPr>
              <a:t>	Common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NDT</a:t>
            </a:r>
            <a:r>
              <a:rPr b="1" spc="-10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95350"/>
            <a:ext cx="168275" cy="357632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3200" spc="-5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3200" spc="-5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3200" spc="-5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3200" spc="-5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3200" spc="-5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3200" spc="-5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0439" y="922019"/>
            <a:ext cx="3124835" cy="357632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3200" b="1" spc="-10" dirty="0">
                <a:latin typeface="Times New Roman"/>
                <a:cs typeface="Times New Roman"/>
              </a:rPr>
              <a:t>Visual</a:t>
            </a:r>
            <a:endParaRPr sz="3200">
              <a:latin typeface="Times New Roman"/>
              <a:cs typeface="Times New Roman"/>
            </a:endParaRPr>
          </a:p>
          <a:p>
            <a:pPr marL="114300" marR="5080">
              <a:lnSpc>
                <a:spcPts val="4660"/>
              </a:lnSpc>
              <a:spcBef>
                <a:spcPts val="290"/>
              </a:spcBef>
            </a:pPr>
            <a:r>
              <a:rPr sz="3200" b="1" dirty="0">
                <a:latin typeface="Times New Roman"/>
                <a:cs typeface="Times New Roman"/>
              </a:rPr>
              <a:t>Liquid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Penetrant Magnetic Ultrasonic</a:t>
            </a:r>
            <a:endParaRPr sz="3200">
              <a:latin typeface="Times New Roman"/>
              <a:cs typeface="Times New Roman"/>
            </a:endParaRPr>
          </a:p>
          <a:p>
            <a:pPr marL="114300" marR="556260">
              <a:lnSpc>
                <a:spcPts val="4660"/>
              </a:lnSpc>
            </a:pPr>
            <a:r>
              <a:rPr sz="3200" b="1" dirty="0">
                <a:latin typeface="Times New Roman"/>
                <a:cs typeface="Times New Roman"/>
              </a:rPr>
              <a:t>Eddy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Current </a:t>
            </a:r>
            <a:r>
              <a:rPr sz="3200" b="1" spc="-20" dirty="0">
                <a:latin typeface="Times New Roman"/>
                <a:cs typeface="Times New Roman"/>
              </a:rPr>
              <a:t>X-</a:t>
            </a:r>
            <a:r>
              <a:rPr sz="3200" b="1" spc="-25" dirty="0">
                <a:latin typeface="Times New Roman"/>
                <a:cs typeface="Times New Roman"/>
              </a:rPr>
              <a:t>ray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984250"/>
            <a:ext cx="3239770" cy="316103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4296409"/>
            <a:ext cx="2870200" cy="24358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0" y="4293870"/>
            <a:ext cx="2743200" cy="24384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Hareesh</a:t>
            </a:r>
            <a:r>
              <a:rPr spc="-60" dirty="0"/>
              <a:t> </a:t>
            </a:r>
            <a:r>
              <a:rPr dirty="0"/>
              <a:t>k,AP,Dept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10" dirty="0"/>
              <a:t>ME,VAST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2014855">
              <a:lnSpc>
                <a:spcPct val="100000"/>
              </a:lnSpc>
              <a:spcBef>
                <a:spcPts val="100"/>
              </a:spcBef>
            </a:pPr>
            <a:r>
              <a:rPr dirty="0"/>
              <a:t>Special</a:t>
            </a:r>
            <a:r>
              <a:rPr spc="-60" dirty="0"/>
              <a:t> </a:t>
            </a:r>
            <a:r>
              <a:rPr spc="-10" dirty="0"/>
              <a:t>Lighting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1619"/>
            <a:ext cx="3630929" cy="298450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Back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Lighting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Front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Lighting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Structured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Lighting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Strobe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Lighting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imes New Roman"/>
                <a:cs typeface="Times New Roman"/>
              </a:rPr>
              <a:t>Ultraviolet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Lighting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25" dirty="0"/>
              <a:t>41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090" y="497840"/>
            <a:ext cx="7948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0775" algn="l"/>
              </a:tabLst>
            </a:pPr>
            <a:r>
              <a:rPr spc="-10" dirty="0"/>
              <a:t>Computer</a:t>
            </a:r>
            <a:r>
              <a:rPr dirty="0"/>
              <a:t>	Enhanced</a:t>
            </a:r>
            <a:r>
              <a:rPr spc="-160" dirty="0"/>
              <a:t> </a:t>
            </a:r>
            <a:r>
              <a:rPr spc="-25" dirty="0"/>
              <a:t>Visual</a:t>
            </a:r>
            <a:r>
              <a:rPr spc="-120" dirty="0"/>
              <a:t> </a:t>
            </a:r>
            <a:r>
              <a:rPr spc="-10" dirty="0"/>
              <a:t>System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556" y="1602739"/>
            <a:ext cx="8253046" cy="475361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25" dirty="0"/>
              <a:t>42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1679" y="162559"/>
            <a:ext cx="51187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1.</a:t>
            </a:r>
            <a:r>
              <a:rPr sz="4800" b="1" spc="-16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4800" b="1" spc="-2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Visual</a:t>
            </a:r>
            <a:r>
              <a:rPr sz="4800" b="1" spc="-12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4800" b="1" spc="-1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Inspection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1301750"/>
            <a:ext cx="3648710" cy="33375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200" y="1235710"/>
            <a:ext cx="2057400" cy="55600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76600" y="4864100"/>
            <a:ext cx="2012950" cy="193167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Hareesh</a:t>
            </a:r>
            <a:r>
              <a:rPr spc="-60" dirty="0"/>
              <a:t> </a:t>
            </a:r>
            <a:r>
              <a:rPr dirty="0"/>
              <a:t>k,AP,Dept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10" dirty="0"/>
              <a:t>ME,VAST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101600"/>
            <a:ext cx="6522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2.Liquid</a:t>
            </a:r>
            <a:r>
              <a:rPr sz="4000" b="1" spc="-12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4000" b="1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Penetrant</a:t>
            </a:r>
            <a:r>
              <a:rPr sz="4000" b="1" spc="-12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4000" b="1" spc="-1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Inspection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8210" y="976630"/>
            <a:ext cx="1962150" cy="28282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2320" y="977900"/>
            <a:ext cx="2125979" cy="28270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88990" y="976630"/>
            <a:ext cx="2901950" cy="28282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90800" y="4495800"/>
            <a:ext cx="4191000" cy="154813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72500" y="0"/>
            <a:ext cx="571500" cy="5715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Hareesh</a:t>
            </a:r>
            <a:r>
              <a:rPr spc="-60" dirty="0"/>
              <a:t> </a:t>
            </a:r>
            <a:r>
              <a:rPr dirty="0"/>
              <a:t>k,AP,Dept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10" dirty="0"/>
              <a:t>ME,VAST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62300" y="6553200"/>
            <a:ext cx="2813050" cy="2571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ts val="1975"/>
              </a:lnSpc>
              <a:spcBef>
                <a:spcPts val="50"/>
              </a:spcBef>
            </a:pPr>
            <a:r>
              <a:rPr sz="1850" spc="-25" dirty="0">
                <a:solidFill>
                  <a:srgbClr val="3F0000"/>
                </a:solidFill>
                <a:latin typeface="Times New Roman"/>
                <a:cs typeface="Times New Roman"/>
                <a:hlinkClick r:id="rId8"/>
              </a:rPr>
              <a:t>Downloaded</a:t>
            </a:r>
            <a:r>
              <a:rPr sz="1850" spc="-70" dirty="0">
                <a:solidFill>
                  <a:srgbClr val="3F0000"/>
                </a:solidFill>
                <a:latin typeface="Times New Roman"/>
                <a:cs typeface="Times New Roman"/>
                <a:hlinkClick r:id="rId8"/>
              </a:rPr>
              <a:t> </a:t>
            </a:r>
            <a:r>
              <a:rPr sz="1850" spc="-10" dirty="0">
                <a:solidFill>
                  <a:srgbClr val="3F0000"/>
                </a:solidFill>
                <a:latin typeface="Times New Roman"/>
                <a:cs typeface="Times New Roman"/>
                <a:hlinkClick r:id="rId8"/>
              </a:rPr>
              <a:t>from</a:t>
            </a:r>
            <a:r>
              <a:rPr sz="1850" spc="-65" dirty="0">
                <a:solidFill>
                  <a:srgbClr val="3F0000"/>
                </a:solidFill>
                <a:latin typeface="Times New Roman"/>
                <a:cs typeface="Times New Roman"/>
                <a:hlinkClick r:id="rId8"/>
              </a:rPr>
              <a:t> </a:t>
            </a:r>
            <a:r>
              <a:rPr sz="1850" spc="-20" dirty="0">
                <a:solidFill>
                  <a:srgbClr val="3F0000"/>
                </a:solidFill>
                <a:latin typeface="Times New Roman"/>
                <a:cs typeface="Times New Roman"/>
                <a:hlinkClick r:id="rId8"/>
              </a:rPr>
              <a:t>Ktunotes.in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3.Magnetic</a:t>
            </a:r>
            <a:r>
              <a:rPr b="1" spc="-2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Particle</a:t>
            </a:r>
            <a:r>
              <a:rPr b="1" spc="-1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b="1" spc="-1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Inspection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030" y="2319007"/>
            <a:ext cx="4687404" cy="26207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600" y="2286000"/>
            <a:ext cx="2457450" cy="26670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4630" y="52070"/>
            <a:ext cx="61925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4.Ultrasonic</a:t>
            </a:r>
            <a:r>
              <a:rPr sz="5400" b="1" spc="-29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5400" b="1" spc="-1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Imaging</a:t>
            </a:r>
            <a:endParaRPr sz="5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2091689"/>
            <a:ext cx="3937000" cy="3098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2509" y="1668779"/>
            <a:ext cx="3505199" cy="401827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8800" y="5676900"/>
            <a:ext cx="1742439" cy="7658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1920" marR="5080" indent="-109220">
              <a:lnSpc>
                <a:spcPct val="79900"/>
              </a:lnSpc>
              <a:spcBef>
                <a:spcPts val="750"/>
              </a:spcBef>
            </a:pPr>
            <a:r>
              <a:rPr sz="2700" spc="-10" dirty="0">
                <a:solidFill>
                  <a:srgbClr val="000066"/>
                </a:solidFill>
                <a:latin typeface="Arial"/>
                <a:cs typeface="Arial"/>
              </a:rPr>
              <a:t>Conductive material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7855" y="4476115"/>
            <a:ext cx="7108190" cy="2058670"/>
            <a:chOff x="617855" y="4476115"/>
            <a:chExt cx="7108190" cy="2058670"/>
          </a:xfrm>
        </p:grpSpPr>
        <p:sp>
          <p:nvSpPr>
            <p:cNvPr id="4" name="object 4"/>
            <p:cNvSpPr/>
            <p:nvPr/>
          </p:nvSpPr>
          <p:spPr>
            <a:xfrm>
              <a:off x="623570" y="4481830"/>
              <a:ext cx="7096759" cy="1756410"/>
            </a:xfrm>
            <a:custGeom>
              <a:avLst/>
              <a:gdLst/>
              <a:ahLst/>
              <a:cxnLst/>
              <a:rect l="l" t="t" r="r" b="b"/>
              <a:pathLst>
                <a:path w="7096759" h="1756410">
                  <a:moveTo>
                    <a:pt x="7096759" y="0"/>
                  </a:moveTo>
                  <a:lnTo>
                    <a:pt x="2366010" y="0"/>
                  </a:lnTo>
                  <a:lnTo>
                    <a:pt x="0" y="1756410"/>
                  </a:lnTo>
                  <a:lnTo>
                    <a:pt x="4732020" y="1756410"/>
                  </a:lnTo>
                  <a:lnTo>
                    <a:pt x="7096759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3570" y="4481830"/>
              <a:ext cx="7096759" cy="1756410"/>
            </a:xfrm>
            <a:custGeom>
              <a:avLst/>
              <a:gdLst/>
              <a:ahLst/>
              <a:cxnLst/>
              <a:rect l="l" t="t" r="r" b="b"/>
              <a:pathLst>
                <a:path w="7096759" h="1756410">
                  <a:moveTo>
                    <a:pt x="0" y="1756410"/>
                  </a:moveTo>
                  <a:lnTo>
                    <a:pt x="2366010" y="0"/>
                  </a:lnTo>
                  <a:lnTo>
                    <a:pt x="7096759" y="0"/>
                  </a:lnTo>
                  <a:lnTo>
                    <a:pt x="4732020" y="1756410"/>
                  </a:lnTo>
                  <a:lnTo>
                    <a:pt x="0" y="1756410"/>
                  </a:lnTo>
                  <a:close/>
                </a:path>
              </a:pathLst>
            </a:custGeom>
            <a:ln w="111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7994" y="4476267"/>
              <a:ext cx="7108190" cy="1767839"/>
            </a:xfrm>
            <a:custGeom>
              <a:avLst/>
              <a:gdLst/>
              <a:ahLst/>
              <a:cxnLst/>
              <a:rect l="l" t="t" r="r" b="b"/>
              <a:pathLst>
                <a:path w="7108190" h="1767839">
                  <a:moveTo>
                    <a:pt x="11137" y="5562"/>
                  </a:moveTo>
                  <a:lnTo>
                    <a:pt x="9512" y="1625"/>
                  </a:lnTo>
                  <a:lnTo>
                    <a:pt x="5575" y="0"/>
                  </a:lnTo>
                  <a:lnTo>
                    <a:pt x="1625" y="1625"/>
                  </a:lnTo>
                  <a:lnTo>
                    <a:pt x="0" y="5562"/>
                  </a:lnTo>
                  <a:lnTo>
                    <a:pt x="1625" y="9512"/>
                  </a:lnTo>
                  <a:lnTo>
                    <a:pt x="5575" y="11137"/>
                  </a:lnTo>
                  <a:lnTo>
                    <a:pt x="9512" y="9512"/>
                  </a:lnTo>
                  <a:lnTo>
                    <a:pt x="11137" y="5562"/>
                  </a:lnTo>
                  <a:close/>
                </a:path>
                <a:path w="7108190" h="1767839">
                  <a:moveTo>
                    <a:pt x="7107898" y="1761972"/>
                  </a:moveTo>
                  <a:lnTo>
                    <a:pt x="7106272" y="1758035"/>
                  </a:lnTo>
                  <a:lnTo>
                    <a:pt x="7102335" y="1756410"/>
                  </a:lnTo>
                  <a:lnTo>
                    <a:pt x="7098385" y="1758035"/>
                  </a:lnTo>
                  <a:lnTo>
                    <a:pt x="7096760" y="1761972"/>
                  </a:lnTo>
                  <a:lnTo>
                    <a:pt x="7098385" y="1765922"/>
                  </a:lnTo>
                  <a:lnTo>
                    <a:pt x="7102335" y="1767547"/>
                  </a:lnTo>
                  <a:lnTo>
                    <a:pt x="7106272" y="1765922"/>
                  </a:lnTo>
                  <a:lnTo>
                    <a:pt x="7107898" y="1761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3570" y="4481830"/>
              <a:ext cx="7096759" cy="2047239"/>
            </a:xfrm>
            <a:custGeom>
              <a:avLst/>
              <a:gdLst/>
              <a:ahLst/>
              <a:cxnLst/>
              <a:rect l="l" t="t" r="r" b="b"/>
              <a:pathLst>
                <a:path w="7096759" h="2047240">
                  <a:moveTo>
                    <a:pt x="4732020" y="1755140"/>
                  </a:moveTo>
                  <a:lnTo>
                    <a:pt x="0" y="1755140"/>
                  </a:lnTo>
                  <a:lnTo>
                    <a:pt x="0" y="2047240"/>
                  </a:lnTo>
                  <a:lnTo>
                    <a:pt x="4732020" y="2047240"/>
                  </a:lnTo>
                  <a:lnTo>
                    <a:pt x="4732020" y="1755140"/>
                  </a:lnTo>
                  <a:close/>
                </a:path>
                <a:path w="7096759" h="2047240">
                  <a:moveTo>
                    <a:pt x="7096759" y="0"/>
                  </a:moveTo>
                  <a:lnTo>
                    <a:pt x="4732020" y="1755140"/>
                  </a:lnTo>
                  <a:lnTo>
                    <a:pt x="4732020" y="2047240"/>
                  </a:lnTo>
                  <a:lnTo>
                    <a:pt x="7096759" y="292100"/>
                  </a:lnTo>
                  <a:lnTo>
                    <a:pt x="7096759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3570" y="4481830"/>
              <a:ext cx="7096759" cy="2047239"/>
            </a:xfrm>
            <a:custGeom>
              <a:avLst/>
              <a:gdLst/>
              <a:ahLst/>
              <a:cxnLst/>
              <a:rect l="l" t="t" r="r" b="b"/>
              <a:pathLst>
                <a:path w="7096759" h="2047240">
                  <a:moveTo>
                    <a:pt x="0" y="1755140"/>
                  </a:moveTo>
                  <a:lnTo>
                    <a:pt x="0" y="2047240"/>
                  </a:lnTo>
                  <a:lnTo>
                    <a:pt x="4732020" y="2047240"/>
                  </a:lnTo>
                  <a:lnTo>
                    <a:pt x="7096759" y="292100"/>
                  </a:lnTo>
                  <a:lnTo>
                    <a:pt x="7096759" y="0"/>
                  </a:lnTo>
                  <a:lnTo>
                    <a:pt x="4732020" y="1755140"/>
                  </a:lnTo>
                  <a:lnTo>
                    <a:pt x="4732020" y="2047240"/>
                  </a:lnTo>
                  <a:lnTo>
                    <a:pt x="4732020" y="1755140"/>
                  </a:lnTo>
                  <a:lnTo>
                    <a:pt x="0" y="1755140"/>
                  </a:lnTo>
                  <a:close/>
                </a:path>
              </a:pathLst>
            </a:custGeom>
            <a:ln w="111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7994" y="4476267"/>
              <a:ext cx="7108190" cy="2058670"/>
            </a:xfrm>
            <a:custGeom>
              <a:avLst/>
              <a:gdLst/>
              <a:ahLst/>
              <a:cxnLst/>
              <a:rect l="l" t="t" r="r" b="b"/>
              <a:pathLst>
                <a:path w="7108190" h="2058670">
                  <a:moveTo>
                    <a:pt x="11137" y="5562"/>
                  </a:moveTo>
                  <a:lnTo>
                    <a:pt x="9512" y="1625"/>
                  </a:lnTo>
                  <a:lnTo>
                    <a:pt x="5575" y="0"/>
                  </a:lnTo>
                  <a:lnTo>
                    <a:pt x="1625" y="1625"/>
                  </a:lnTo>
                  <a:lnTo>
                    <a:pt x="0" y="5562"/>
                  </a:lnTo>
                  <a:lnTo>
                    <a:pt x="1625" y="9512"/>
                  </a:lnTo>
                  <a:lnTo>
                    <a:pt x="5575" y="11137"/>
                  </a:lnTo>
                  <a:lnTo>
                    <a:pt x="9512" y="9512"/>
                  </a:lnTo>
                  <a:lnTo>
                    <a:pt x="11137" y="5562"/>
                  </a:lnTo>
                  <a:close/>
                </a:path>
                <a:path w="7108190" h="2058670">
                  <a:moveTo>
                    <a:pt x="7107898" y="2052802"/>
                  </a:moveTo>
                  <a:lnTo>
                    <a:pt x="7106272" y="2048865"/>
                  </a:lnTo>
                  <a:lnTo>
                    <a:pt x="7102335" y="2047240"/>
                  </a:lnTo>
                  <a:lnTo>
                    <a:pt x="7098385" y="2048865"/>
                  </a:lnTo>
                  <a:lnTo>
                    <a:pt x="7096760" y="2052802"/>
                  </a:lnTo>
                  <a:lnTo>
                    <a:pt x="7098385" y="2056752"/>
                  </a:lnTo>
                  <a:lnTo>
                    <a:pt x="7102335" y="2058377"/>
                  </a:lnTo>
                  <a:lnTo>
                    <a:pt x="7106272" y="2056752"/>
                  </a:lnTo>
                  <a:lnTo>
                    <a:pt x="7107898" y="20528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68500" y="1968500"/>
            <a:ext cx="6153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0" dirty="0">
                <a:solidFill>
                  <a:srgbClr val="000066"/>
                </a:solidFill>
                <a:latin typeface="Arial"/>
                <a:cs typeface="Arial"/>
              </a:rPr>
              <a:t>Coil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6700" y="1587500"/>
            <a:ext cx="2142490" cy="8343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295"/>
              </a:spcBef>
            </a:pPr>
            <a:r>
              <a:rPr sz="2700" spc="-10" dirty="0">
                <a:solidFill>
                  <a:srgbClr val="000066"/>
                </a:solidFill>
                <a:latin typeface="Arial"/>
                <a:cs typeface="Arial"/>
              </a:rPr>
              <a:t>Coil's </a:t>
            </a:r>
            <a:r>
              <a:rPr sz="2700" dirty="0">
                <a:solidFill>
                  <a:srgbClr val="000066"/>
                </a:solidFill>
                <a:latin typeface="Arial"/>
                <a:cs typeface="Arial"/>
              </a:rPr>
              <a:t>magnetic</a:t>
            </a:r>
            <a:r>
              <a:rPr sz="27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000066"/>
                </a:solidFill>
                <a:latin typeface="Arial"/>
                <a:cs typeface="Arial"/>
              </a:rPr>
              <a:t>field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680" y="4486909"/>
            <a:ext cx="1264285" cy="8318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110"/>
              </a:lnSpc>
              <a:spcBef>
                <a:spcPts val="310"/>
              </a:spcBef>
            </a:pPr>
            <a:r>
              <a:rPr sz="2700" spc="-20" dirty="0">
                <a:solidFill>
                  <a:srgbClr val="000066"/>
                </a:solidFill>
                <a:latin typeface="Arial"/>
                <a:cs typeface="Arial"/>
              </a:rPr>
              <a:t>Eddy </a:t>
            </a:r>
            <a:r>
              <a:rPr sz="2700" spc="-10" dirty="0">
                <a:solidFill>
                  <a:srgbClr val="000066"/>
                </a:solidFill>
                <a:latin typeface="Arial"/>
                <a:cs typeface="Arial"/>
              </a:rPr>
              <a:t>currents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24319" y="3500120"/>
            <a:ext cx="2206625" cy="8343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295"/>
              </a:spcBef>
            </a:pPr>
            <a:r>
              <a:rPr sz="2700" dirty="0">
                <a:solidFill>
                  <a:srgbClr val="000066"/>
                </a:solidFill>
                <a:latin typeface="Arial"/>
                <a:cs typeface="Arial"/>
              </a:rPr>
              <a:t>Eddy</a:t>
            </a:r>
            <a:r>
              <a:rPr sz="27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000066"/>
                </a:solidFill>
                <a:latin typeface="Arial"/>
                <a:cs typeface="Arial"/>
              </a:rPr>
              <a:t>current's </a:t>
            </a:r>
            <a:r>
              <a:rPr sz="2700" dirty="0">
                <a:solidFill>
                  <a:srgbClr val="000066"/>
                </a:solidFill>
                <a:latin typeface="Arial"/>
                <a:cs typeface="Arial"/>
              </a:rPr>
              <a:t>magnetic</a:t>
            </a:r>
            <a:r>
              <a:rPr sz="27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000066"/>
                </a:solidFill>
                <a:latin typeface="Arial"/>
                <a:cs typeface="Arial"/>
              </a:rPr>
              <a:t>field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68553" y="1441510"/>
            <a:ext cx="5191125" cy="4432300"/>
            <a:chOff x="1668553" y="1441510"/>
            <a:chExt cx="5191125" cy="4432300"/>
          </a:xfrm>
        </p:grpSpPr>
        <p:sp>
          <p:nvSpPr>
            <p:cNvPr id="15" name="object 15"/>
            <p:cNvSpPr/>
            <p:nvPr/>
          </p:nvSpPr>
          <p:spPr>
            <a:xfrm>
              <a:off x="3994150" y="3690619"/>
              <a:ext cx="853440" cy="314960"/>
            </a:xfrm>
            <a:custGeom>
              <a:avLst/>
              <a:gdLst/>
              <a:ahLst/>
              <a:cxnLst/>
              <a:rect l="l" t="t" r="r" b="b"/>
              <a:pathLst>
                <a:path w="853439" h="314960">
                  <a:moveTo>
                    <a:pt x="0" y="157479"/>
                  </a:moveTo>
                  <a:lnTo>
                    <a:pt x="35560" y="88899"/>
                  </a:lnTo>
                  <a:lnTo>
                    <a:pt x="132079" y="39369"/>
                  </a:lnTo>
                  <a:lnTo>
                    <a:pt x="426720" y="0"/>
                  </a:lnTo>
                  <a:lnTo>
                    <a:pt x="464820" y="0"/>
                  </a:lnTo>
                  <a:lnTo>
                    <a:pt x="504189" y="1269"/>
                  </a:lnTo>
                  <a:lnTo>
                    <a:pt x="581660" y="8889"/>
                  </a:lnTo>
                  <a:lnTo>
                    <a:pt x="718820" y="38099"/>
                  </a:lnTo>
                  <a:lnTo>
                    <a:pt x="815339" y="86359"/>
                  </a:lnTo>
                  <a:lnTo>
                    <a:pt x="853439" y="157479"/>
                  </a:lnTo>
                  <a:lnTo>
                    <a:pt x="843279" y="194309"/>
                  </a:lnTo>
                  <a:lnTo>
                    <a:pt x="817879" y="224789"/>
                  </a:lnTo>
                  <a:lnTo>
                    <a:pt x="721360" y="275589"/>
                  </a:lnTo>
                  <a:lnTo>
                    <a:pt x="426720" y="314959"/>
                  </a:lnTo>
                  <a:lnTo>
                    <a:pt x="133350" y="275589"/>
                  </a:lnTo>
                  <a:lnTo>
                    <a:pt x="38100" y="227329"/>
                  </a:lnTo>
                  <a:lnTo>
                    <a:pt x="0" y="157479"/>
                  </a:lnTo>
                  <a:close/>
                </a:path>
              </a:pathLst>
            </a:custGeom>
            <a:ln w="31627">
              <a:solidFill>
                <a:srgbClr val="C1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78326" y="3674808"/>
              <a:ext cx="885190" cy="346710"/>
            </a:xfrm>
            <a:custGeom>
              <a:avLst/>
              <a:gdLst/>
              <a:ahLst/>
              <a:cxnLst/>
              <a:rect l="l" t="t" r="r" b="b"/>
              <a:pathLst>
                <a:path w="885189" h="346710">
                  <a:moveTo>
                    <a:pt x="31635" y="15811"/>
                  </a:moveTo>
                  <a:lnTo>
                    <a:pt x="27000" y="4635"/>
                  </a:lnTo>
                  <a:lnTo>
                    <a:pt x="15824" y="0"/>
                  </a:lnTo>
                  <a:lnTo>
                    <a:pt x="4635" y="4635"/>
                  </a:lnTo>
                  <a:lnTo>
                    <a:pt x="0" y="15811"/>
                  </a:lnTo>
                  <a:lnTo>
                    <a:pt x="4635" y="27000"/>
                  </a:lnTo>
                  <a:lnTo>
                    <a:pt x="15824" y="31635"/>
                  </a:lnTo>
                  <a:lnTo>
                    <a:pt x="27000" y="27000"/>
                  </a:lnTo>
                  <a:lnTo>
                    <a:pt x="31635" y="15811"/>
                  </a:lnTo>
                  <a:close/>
                </a:path>
                <a:path w="885189" h="346710">
                  <a:moveTo>
                    <a:pt x="885075" y="330771"/>
                  </a:moveTo>
                  <a:lnTo>
                    <a:pt x="880440" y="319595"/>
                  </a:lnTo>
                  <a:lnTo>
                    <a:pt x="869264" y="314960"/>
                  </a:lnTo>
                  <a:lnTo>
                    <a:pt x="858075" y="319595"/>
                  </a:lnTo>
                  <a:lnTo>
                    <a:pt x="853440" y="330771"/>
                  </a:lnTo>
                  <a:lnTo>
                    <a:pt x="858075" y="341960"/>
                  </a:lnTo>
                  <a:lnTo>
                    <a:pt x="869264" y="346595"/>
                  </a:lnTo>
                  <a:lnTo>
                    <a:pt x="880440" y="341960"/>
                  </a:lnTo>
                  <a:lnTo>
                    <a:pt x="885075" y="330771"/>
                  </a:lnTo>
                  <a:close/>
                </a:path>
              </a:pathLst>
            </a:custGeom>
            <a:solidFill>
              <a:srgbClr val="C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94150" y="3831590"/>
              <a:ext cx="853440" cy="313690"/>
            </a:xfrm>
            <a:custGeom>
              <a:avLst/>
              <a:gdLst/>
              <a:ahLst/>
              <a:cxnLst/>
              <a:rect l="l" t="t" r="r" b="b"/>
              <a:pathLst>
                <a:path w="853439" h="313689">
                  <a:moveTo>
                    <a:pt x="0" y="157480"/>
                  </a:moveTo>
                  <a:lnTo>
                    <a:pt x="35560" y="90170"/>
                  </a:lnTo>
                  <a:lnTo>
                    <a:pt x="132079" y="39370"/>
                  </a:lnTo>
                  <a:lnTo>
                    <a:pt x="426720" y="0"/>
                  </a:lnTo>
                  <a:lnTo>
                    <a:pt x="464820" y="0"/>
                  </a:lnTo>
                  <a:lnTo>
                    <a:pt x="504189" y="1270"/>
                  </a:lnTo>
                  <a:lnTo>
                    <a:pt x="581660" y="8890"/>
                  </a:lnTo>
                  <a:lnTo>
                    <a:pt x="718820" y="38100"/>
                  </a:lnTo>
                  <a:lnTo>
                    <a:pt x="815339" y="86360"/>
                  </a:lnTo>
                  <a:lnTo>
                    <a:pt x="853439" y="157480"/>
                  </a:lnTo>
                  <a:lnTo>
                    <a:pt x="843279" y="193040"/>
                  </a:lnTo>
                  <a:lnTo>
                    <a:pt x="817879" y="224790"/>
                  </a:lnTo>
                  <a:lnTo>
                    <a:pt x="721360" y="273050"/>
                  </a:lnTo>
                  <a:lnTo>
                    <a:pt x="426720" y="313690"/>
                  </a:lnTo>
                  <a:lnTo>
                    <a:pt x="133350" y="275590"/>
                  </a:lnTo>
                  <a:lnTo>
                    <a:pt x="38100" y="227330"/>
                  </a:lnTo>
                  <a:lnTo>
                    <a:pt x="0" y="157480"/>
                  </a:lnTo>
                  <a:close/>
                </a:path>
              </a:pathLst>
            </a:custGeom>
            <a:ln w="31627">
              <a:solidFill>
                <a:srgbClr val="C1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78326" y="3815778"/>
              <a:ext cx="885190" cy="345440"/>
            </a:xfrm>
            <a:custGeom>
              <a:avLst/>
              <a:gdLst/>
              <a:ahLst/>
              <a:cxnLst/>
              <a:rect l="l" t="t" r="r" b="b"/>
              <a:pathLst>
                <a:path w="885189" h="345439">
                  <a:moveTo>
                    <a:pt x="31635" y="15811"/>
                  </a:moveTo>
                  <a:lnTo>
                    <a:pt x="27000" y="4635"/>
                  </a:lnTo>
                  <a:lnTo>
                    <a:pt x="15824" y="0"/>
                  </a:lnTo>
                  <a:lnTo>
                    <a:pt x="4635" y="4635"/>
                  </a:lnTo>
                  <a:lnTo>
                    <a:pt x="0" y="15811"/>
                  </a:lnTo>
                  <a:lnTo>
                    <a:pt x="4635" y="27000"/>
                  </a:lnTo>
                  <a:lnTo>
                    <a:pt x="15824" y="31635"/>
                  </a:lnTo>
                  <a:lnTo>
                    <a:pt x="27000" y="27000"/>
                  </a:lnTo>
                  <a:lnTo>
                    <a:pt x="31635" y="15811"/>
                  </a:lnTo>
                  <a:close/>
                </a:path>
                <a:path w="885189" h="345439">
                  <a:moveTo>
                    <a:pt x="885075" y="329501"/>
                  </a:moveTo>
                  <a:lnTo>
                    <a:pt x="880440" y="318325"/>
                  </a:lnTo>
                  <a:lnTo>
                    <a:pt x="869264" y="313690"/>
                  </a:lnTo>
                  <a:lnTo>
                    <a:pt x="858075" y="318325"/>
                  </a:lnTo>
                  <a:lnTo>
                    <a:pt x="853440" y="329501"/>
                  </a:lnTo>
                  <a:lnTo>
                    <a:pt x="858075" y="340690"/>
                  </a:lnTo>
                  <a:lnTo>
                    <a:pt x="869264" y="345325"/>
                  </a:lnTo>
                  <a:lnTo>
                    <a:pt x="880440" y="340690"/>
                  </a:lnTo>
                  <a:lnTo>
                    <a:pt x="885075" y="329501"/>
                  </a:lnTo>
                  <a:close/>
                </a:path>
              </a:pathLst>
            </a:custGeom>
            <a:solidFill>
              <a:srgbClr val="C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94150" y="3968750"/>
              <a:ext cx="850900" cy="313690"/>
            </a:xfrm>
            <a:custGeom>
              <a:avLst/>
              <a:gdLst/>
              <a:ahLst/>
              <a:cxnLst/>
              <a:rect l="l" t="t" r="r" b="b"/>
              <a:pathLst>
                <a:path w="850900" h="313689">
                  <a:moveTo>
                    <a:pt x="0" y="157480"/>
                  </a:moveTo>
                  <a:lnTo>
                    <a:pt x="35560" y="88900"/>
                  </a:lnTo>
                  <a:lnTo>
                    <a:pt x="132079" y="39369"/>
                  </a:lnTo>
                  <a:lnTo>
                    <a:pt x="424179" y="0"/>
                  </a:lnTo>
                  <a:lnTo>
                    <a:pt x="462279" y="0"/>
                  </a:lnTo>
                  <a:lnTo>
                    <a:pt x="502920" y="0"/>
                  </a:lnTo>
                  <a:lnTo>
                    <a:pt x="580389" y="7619"/>
                  </a:lnTo>
                  <a:lnTo>
                    <a:pt x="717550" y="38100"/>
                  </a:lnTo>
                  <a:lnTo>
                    <a:pt x="812800" y="86360"/>
                  </a:lnTo>
                  <a:lnTo>
                    <a:pt x="850900" y="157480"/>
                  </a:lnTo>
                  <a:lnTo>
                    <a:pt x="842010" y="193039"/>
                  </a:lnTo>
                  <a:lnTo>
                    <a:pt x="815339" y="224789"/>
                  </a:lnTo>
                  <a:lnTo>
                    <a:pt x="718820" y="274319"/>
                  </a:lnTo>
                  <a:lnTo>
                    <a:pt x="425450" y="313689"/>
                  </a:lnTo>
                  <a:lnTo>
                    <a:pt x="133350" y="275589"/>
                  </a:lnTo>
                  <a:lnTo>
                    <a:pt x="38100" y="226060"/>
                  </a:lnTo>
                  <a:lnTo>
                    <a:pt x="0" y="157480"/>
                  </a:lnTo>
                  <a:close/>
                </a:path>
              </a:pathLst>
            </a:custGeom>
            <a:ln w="31627">
              <a:solidFill>
                <a:srgbClr val="C1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78326" y="3952938"/>
              <a:ext cx="882650" cy="345440"/>
            </a:xfrm>
            <a:custGeom>
              <a:avLst/>
              <a:gdLst/>
              <a:ahLst/>
              <a:cxnLst/>
              <a:rect l="l" t="t" r="r" b="b"/>
              <a:pathLst>
                <a:path w="882650" h="345439">
                  <a:moveTo>
                    <a:pt x="31635" y="15811"/>
                  </a:moveTo>
                  <a:lnTo>
                    <a:pt x="27000" y="4635"/>
                  </a:lnTo>
                  <a:lnTo>
                    <a:pt x="15824" y="0"/>
                  </a:lnTo>
                  <a:lnTo>
                    <a:pt x="4635" y="4635"/>
                  </a:lnTo>
                  <a:lnTo>
                    <a:pt x="0" y="15811"/>
                  </a:lnTo>
                  <a:lnTo>
                    <a:pt x="4635" y="27000"/>
                  </a:lnTo>
                  <a:lnTo>
                    <a:pt x="15824" y="31635"/>
                  </a:lnTo>
                  <a:lnTo>
                    <a:pt x="27000" y="27000"/>
                  </a:lnTo>
                  <a:lnTo>
                    <a:pt x="31635" y="15811"/>
                  </a:lnTo>
                  <a:close/>
                </a:path>
                <a:path w="882650" h="345439">
                  <a:moveTo>
                    <a:pt x="882535" y="329501"/>
                  </a:moveTo>
                  <a:lnTo>
                    <a:pt x="877900" y="318325"/>
                  </a:lnTo>
                  <a:lnTo>
                    <a:pt x="866724" y="313690"/>
                  </a:lnTo>
                  <a:lnTo>
                    <a:pt x="855535" y="318325"/>
                  </a:lnTo>
                  <a:lnTo>
                    <a:pt x="850900" y="329501"/>
                  </a:lnTo>
                  <a:lnTo>
                    <a:pt x="855535" y="340690"/>
                  </a:lnTo>
                  <a:lnTo>
                    <a:pt x="866724" y="345325"/>
                  </a:lnTo>
                  <a:lnTo>
                    <a:pt x="877900" y="340690"/>
                  </a:lnTo>
                  <a:lnTo>
                    <a:pt x="882535" y="329501"/>
                  </a:lnTo>
                  <a:close/>
                </a:path>
              </a:pathLst>
            </a:custGeom>
            <a:solidFill>
              <a:srgbClr val="C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86200" y="1752600"/>
              <a:ext cx="962660" cy="2698750"/>
            </a:xfrm>
            <a:custGeom>
              <a:avLst/>
              <a:gdLst/>
              <a:ahLst/>
              <a:cxnLst/>
              <a:rect l="l" t="t" r="r" b="b"/>
              <a:pathLst>
                <a:path w="962660" h="2698750">
                  <a:moveTo>
                    <a:pt x="186689" y="2463800"/>
                  </a:moveTo>
                  <a:lnTo>
                    <a:pt x="257810" y="2424430"/>
                  </a:lnTo>
                  <a:lnTo>
                    <a:pt x="334010" y="2387600"/>
                  </a:lnTo>
                  <a:lnTo>
                    <a:pt x="461010" y="2369820"/>
                  </a:lnTo>
                  <a:lnTo>
                    <a:pt x="638810" y="2369820"/>
                  </a:lnTo>
                  <a:lnTo>
                    <a:pt x="838200" y="2406650"/>
                  </a:lnTo>
                  <a:lnTo>
                    <a:pt x="937260" y="2461260"/>
                  </a:lnTo>
                  <a:lnTo>
                    <a:pt x="962660" y="2551430"/>
                  </a:lnTo>
                  <a:lnTo>
                    <a:pt x="838200" y="2663190"/>
                  </a:lnTo>
                  <a:lnTo>
                    <a:pt x="687070" y="2698750"/>
                  </a:lnTo>
                  <a:lnTo>
                    <a:pt x="488950" y="2698750"/>
                  </a:lnTo>
                  <a:lnTo>
                    <a:pt x="0" y="2698750"/>
                  </a:lnTo>
                  <a:lnTo>
                    <a:pt x="0" y="0"/>
                  </a:lnTo>
                </a:path>
              </a:pathLst>
            </a:custGeom>
            <a:ln w="31627">
              <a:solidFill>
                <a:srgbClr val="C1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70376" y="1736788"/>
              <a:ext cx="994410" cy="2730500"/>
            </a:xfrm>
            <a:custGeom>
              <a:avLst/>
              <a:gdLst/>
              <a:ahLst/>
              <a:cxnLst/>
              <a:rect l="l" t="t" r="r" b="b"/>
              <a:pathLst>
                <a:path w="994410" h="2730500">
                  <a:moveTo>
                    <a:pt x="31635" y="15811"/>
                  </a:moveTo>
                  <a:lnTo>
                    <a:pt x="27000" y="4635"/>
                  </a:lnTo>
                  <a:lnTo>
                    <a:pt x="15824" y="0"/>
                  </a:lnTo>
                  <a:lnTo>
                    <a:pt x="4635" y="4635"/>
                  </a:lnTo>
                  <a:lnTo>
                    <a:pt x="0" y="15811"/>
                  </a:lnTo>
                  <a:lnTo>
                    <a:pt x="4635" y="27000"/>
                  </a:lnTo>
                  <a:lnTo>
                    <a:pt x="15824" y="31635"/>
                  </a:lnTo>
                  <a:lnTo>
                    <a:pt x="27000" y="27000"/>
                  </a:lnTo>
                  <a:lnTo>
                    <a:pt x="31635" y="15811"/>
                  </a:lnTo>
                  <a:close/>
                </a:path>
                <a:path w="994410" h="2730500">
                  <a:moveTo>
                    <a:pt x="994295" y="2714561"/>
                  </a:moveTo>
                  <a:lnTo>
                    <a:pt x="989660" y="2703385"/>
                  </a:lnTo>
                  <a:lnTo>
                    <a:pt x="978484" y="2698750"/>
                  </a:lnTo>
                  <a:lnTo>
                    <a:pt x="967295" y="2703385"/>
                  </a:lnTo>
                  <a:lnTo>
                    <a:pt x="962660" y="2714561"/>
                  </a:lnTo>
                  <a:lnTo>
                    <a:pt x="967295" y="2725750"/>
                  </a:lnTo>
                  <a:lnTo>
                    <a:pt x="978484" y="2730385"/>
                  </a:lnTo>
                  <a:lnTo>
                    <a:pt x="989660" y="2725750"/>
                  </a:lnTo>
                  <a:lnTo>
                    <a:pt x="994295" y="2714561"/>
                  </a:lnTo>
                  <a:close/>
                </a:path>
              </a:pathLst>
            </a:custGeom>
            <a:solidFill>
              <a:srgbClr val="C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13200" y="3556000"/>
              <a:ext cx="848360" cy="311150"/>
            </a:xfrm>
            <a:custGeom>
              <a:avLst/>
              <a:gdLst/>
              <a:ahLst/>
              <a:cxnLst/>
              <a:rect l="l" t="t" r="r" b="b"/>
              <a:pathLst>
                <a:path w="848360" h="311150">
                  <a:moveTo>
                    <a:pt x="0" y="153669"/>
                  </a:moveTo>
                  <a:lnTo>
                    <a:pt x="35560" y="87630"/>
                  </a:lnTo>
                  <a:lnTo>
                    <a:pt x="132079" y="39370"/>
                  </a:lnTo>
                  <a:lnTo>
                    <a:pt x="424179" y="0"/>
                  </a:lnTo>
                  <a:lnTo>
                    <a:pt x="461010" y="0"/>
                  </a:lnTo>
                  <a:lnTo>
                    <a:pt x="500379" y="1270"/>
                  </a:lnTo>
                  <a:lnTo>
                    <a:pt x="579120" y="8889"/>
                  </a:lnTo>
                  <a:lnTo>
                    <a:pt x="715010" y="36829"/>
                  </a:lnTo>
                  <a:lnTo>
                    <a:pt x="810260" y="83819"/>
                  </a:lnTo>
                  <a:lnTo>
                    <a:pt x="848360" y="153669"/>
                  </a:lnTo>
                  <a:lnTo>
                    <a:pt x="839470" y="189230"/>
                  </a:lnTo>
                  <a:lnTo>
                    <a:pt x="812800" y="220980"/>
                  </a:lnTo>
                  <a:lnTo>
                    <a:pt x="716279" y="271780"/>
                  </a:lnTo>
                  <a:lnTo>
                    <a:pt x="424179" y="311150"/>
                  </a:lnTo>
                  <a:lnTo>
                    <a:pt x="132079" y="271780"/>
                  </a:lnTo>
                  <a:lnTo>
                    <a:pt x="36829" y="223519"/>
                  </a:lnTo>
                  <a:lnTo>
                    <a:pt x="0" y="153669"/>
                  </a:lnTo>
                  <a:close/>
                </a:path>
              </a:pathLst>
            </a:custGeom>
            <a:ln w="31627">
              <a:solidFill>
                <a:srgbClr val="C1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97376" y="3540188"/>
              <a:ext cx="880110" cy="342900"/>
            </a:xfrm>
            <a:custGeom>
              <a:avLst/>
              <a:gdLst/>
              <a:ahLst/>
              <a:cxnLst/>
              <a:rect l="l" t="t" r="r" b="b"/>
              <a:pathLst>
                <a:path w="880110" h="342900">
                  <a:moveTo>
                    <a:pt x="31635" y="15811"/>
                  </a:moveTo>
                  <a:lnTo>
                    <a:pt x="27000" y="4635"/>
                  </a:lnTo>
                  <a:lnTo>
                    <a:pt x="15824" y="0"/>
                  </a:lnTo>
                  <a:lnTo>
                    <a:pt x="4635" y="4635"/>
                  </a:lnTo>
                  <a:lnTo>
                    <a:pt x="0" y="15811"/>
                  </a:lnTo>
                  <a:lnTo>
                    <a:pt x="4635" y="27000"/>
                  </a:lnTo>
                  <a:lnTo>
                    <a:pt x="15824" y="31635"/>
                  </a:lnTo>
                  <a:lnTo>
                    <a:pt x="27000" y="27000"/>
                  </a:lnTo>
                  <a:lnTo>
                    <a:pt x="31635" y="15811"/>
                  </a:lnTo>
                  <a:close/>
                </a:path>
                <a:path w="880110" h="342900">
                  <a:moveTo>
                    <a:pt x="879995" y="326961"/>
                  </a:moveTo>
                  <a:lnTo>
                    <a:pt x="875360" y="315785"/>
                  </a:lnTo>
                  <a:lnTo>
                    <a:pt x="864184" y="311150"/>
                  </a:lnTo>
                  <a:lnTo>
                    <a:pt x="852995" y="315785"/>
                  </a:lnTo>
                  <a:lnTo>
                    <a:pt x="848360" y="326961"/>
                  </a:lnTo>
                  <a:lnTo>
                    <a:pt x="852995" y="338150"/>
                  </a:lnTo>
                  <a:lnTo>
                    <a:pt x="864184" y="342785"/>
                  </a:lnTo>
                  <a:lnTo>
                    <a:pt x="875360" y="338150"/>
                  </a:lnTo>
                  <a:lnTo>
                    <a:pt x="879995" y="326961"/>
                  </a:lnTo>
                  <a:close/>
                </a:path>
              </a:pathLst>
            </a:custGeom>
            <a:solidFill>
              <a:srgbClr val="C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15740" y="1771650"/>
              <a:ext cx="817880" cy="1953260"/>
            </a:xfrm>
            <a:custGeom>
              <a:avLst/>
              <a:gdLst/>
              <a:ahLst/>
              <a:cxnLst/>
              <a:rect l="l" t="t" r="r" b="b"/>
              <a:pathLst>
                <a:path w="817879" h="1953260">
                  <a:moveTo>
                    <a:pt x="0" y="1896110"/>
                  </a:moveTo>
                  <a:lnTo>
                    <a:pt x="214630" y="1950720"/>
                  </a:lnTo>
                  <a:lnTo>
                    <a:pt x="341630" y="1953260"/>
                  </a:lnTo>
                  <a:lnTo>
                    <a:pt x="408939" y="1953260"/>
                  </a:lnTo>
                  <a:lnTo>
                    <a:pt x="467360" y="1950720"/>
                  </a:lnTo>
                  <a:lnTo>
                    <a:pt x="617220" y="1944370"/>
                  </a:lnTo>
                  <a:lnTo>
                    <a:pt x="742950" y="1931670"/>
                  </a:lnTo>
                  <a:lnTo>
                    <a:pt x="789939" y="1858010"/>
                  </a:lnTo>
                  <a:lnTo>
                    <a:pt x="817880" y="1785620"/>
                  </a:lnTo>
                  <a:lnTo>
                    <a:pt x="800100" y="1744979"/>
                  </a:lnTo>
                  <a:lnTo>
                    <a:pt x="768350" y="1711960"/>
                  </a:lnTo>
                  <a:lnTo>
                    <a:pt x="693420" y="1692910"/>
                  </a:lnTo>
                  <a:lnTo>
                    <a:pt x="593089" y="1675129"/>
                  </a:lnTo>
                  <a:lnTo>
                    <a:pt x="467360" y="1657350"/>
                  </a:lnTo>
                  <a:lnTo>
                    <a:pt x="391160" y="1657350"/>
                  </a:lnTo>
                  <a:lnTo>
                    <a:pt x="391160" y="0"/>
                  </a:lnTo>
                </a:path>
              </a:pathLst>
            </a:custGeom>
            <a:ln w="31627">
              <a:solidFill>
                <a:srgbClr val="C1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99916" y="1755838"/>
              <a:ext cx="849630" cy="1985010"/>
            </a:xfrm>
            <a:custGeom>
              <a:avLst/>
              <a:gdLst/>
              <a:ahLst/>
              <a:cxnLst/>
              <a:rect l="l" t="t" r="r" b="b"/>
              <a:pathLst>
                <a:path w="849629" h="1985010">
                  <a:moveTo>
                    <a:pt x="31635" y="15811"/>
                  </a:moveTo>
                  <a:lnTo>
                    <a:pt x="27000" y="4635"/>
                  </a:lnTo>
                  <a:lnTo>
                    <a:pt x="15824" y="0"/>
                  </a:lnTo>
                  <a:lnTo>
                    <a:pt x="4635" y="4635"/>
                  </a:lnTo>
                  <a:lnTo>
                    <a:pt x="0" y="15811"/>
                  </a:lnTo>
                  <a:lnTo>
                    <a:pt x="4635" y="27000"/>
                  </a:lnTo>
                  <a:lnTo>
                    <a:pt x="15824" y="31635"/>
                  </a:lnTo>
                  <a:lnTo>
                    <a:pt x="27000" y="27000"/>
                  </a:lnTo>
                  <a:lnTo>
                    <a:pt x="31635" y="15811"/>
                  </a:lnTo>
                  <a:close/>
                </a:path>
                <a:path w="849629" h="1985010">
                  <a:moveTo>
                    <a:pt x="849515" y="1969071"/>
                  </a:moveTo>
                  <a:lnTo>
                    <a:pt x="844880" y="1957895"/>
                  </a:lnTo>
                  <a:lnTo>
                    <a:pt x="833704" y="1953260"/>
                  </a:lnTo>
                  <a:lnTo>
                    <a:pt x="822515" y="1957895"/>
                  </a:lnTo>
                  <a:lnTo>
                    <a:pt x="817880" y="1969071"/>
                  </a:lnTo>
                  <a:lnTo>
                    <a:pt x="822515" y="1980260"/>
                  </a:lnTo>
                  <a:lnTo>
                    <a:pt x="833704" y="1984895"/>
                  </a:lnTo>
                  <a:lnTo>
                    <a:pt x="844880" y="1980260"/>
                  </a:lnTo>
                  <a:lnTo>
                    <a:pt x="849515" y="1969071"/>
                  </a:lnTo>
                  <a:close/>
                </a:path>
              </a:pathLst>
            </a:custGeom>
            <a:solidFill>
              <a:srgbClr val="C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6636" y="1682176"/>
              <a:ext cx="149737" cy="11036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6726" y="1682176"/>
              <a:ext cx="152277" cy="1103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67000" y="2527300"/>
              <a:ext cx="1690370" cy="2867660"/>
            </a:xfrm>
            <a:custGeom>
              <a:avLst/>
              <a:gdLst/>
              <a:ahLst/>
              <a:cxnLst/>
              <a:rect l="l" t="t" r="r" b="b"/>
              <a:pathLst>
                <a:path w="1690370" h="2867660">
                  <a:moveTo>
                    <a:pt x="0" y="1433830"/>
                  </a:moveTo>
                  <a:lnTo>
                    <a:pt x="16510" y="1098550"/>
                  </a:lnTo>
                  <a:lnTo>
                    <a:pt x="71119" y="806450"/>
                  </a:lnTo>
                  <a:lnTo>
                    <a:pt x="154939" y="560070"/>
                  </a:lnTo>
                  <a:lnTo>
                    <a:pt x="262889" y="358139"/>
                  </a:lnTo>
                  <a:lnTo>
                    <a:pt x="389889" y="200660"/>
                  </a:lnTo>
                  <a:lnTo>
                    <a:pt x="533400" y="90170"/>
                  </a:lnTo>
                  <a:lnTo>
                    <a:pt x="684529" y="22860"/>
                  </a:lnTo>
                  <a:lnTo>
                    <a:pt x="844550" y="0"/>
                  </a:lnTo>
                  <a:lnTo>
                    <a:pt x="922020" y="5079"/>
                  </a:lnTo>
                  <a:lnTo>
                    <a:pt x="1002029" y="21589"/>
                  </a:lnTo>
                  <a:lnTo>
                    <a:pt x="1153160" y="90170"/>
                  </a:lnTo>
                  <a:lnTo>
                    <a:pt x="1296670" y="200660"/>
                  </a:lnTo>
                  <a:lnTo>
                    <a:pt x="1424939" y="358139"/>
                  </a:lnTo>
                  <a:lnTo>
                    <a:pt x="1532889" y="558800"/>
                  </a:lnTo>
                  <a:lnTo>
                    <a:pt x="1616710" y="806450"/>
                  </a:lnTo>
                  <a:lnTo>
                    <a:pt x="1670050" y="1097280"/>
                  </a:lnTo>
                  <a:lnTo>
                    <a:pt x="1690370" y="1433830"/>
                  </a:lnTo>
                  <a:lnTo>
                    <a:pt x="1686560" y="1605280"/>
                  </a:lnTo>
                  <a:lnTo>
                    <a:pt x="1672589" y="1769110"/>
                  </a:lnTo>
                  <a:lnTo>
                    <a:pt x="1617979" y="2059939"/>
                  </a:lnTo>
                  <a:lnTo>
                    <a:pt x="1535429" y="2306320"/>
                  </a:lnTo>
                  <a:lnTo>
                    <a:pt x="1426210" y="2508250"/>
                  </a:lnTo>
                  <a:lnTo>
                    <a:pt x="1299210" y="2664460"/>
                  </a:lnTo>
                  <a:lnTo>
                    <a:pt x="1155700" y="2777490"/>
                  </a:lnTo>
                  <a:lnTo>
                    <a:pt x="1004570" y="2844800"/>
                  </a:lnTo>
                  <a:lnTo>
                    <a:pt x="844550" y="2867660"/>
                  </a:lnTo>
                  <a:lnTo>
                    <a:pt x="688339" y="2846070"/>
                  </a:lnTo>
                  <a:lnTo>
                    <a:pt x="534669" y="2778760"/>
                  </a:lnTo>
                  <a:lnTo>
                    <a:pt x="392430" y="2667000"/>
                  </a:lnTo>
                  <a:lnTo>
                    <a:pt x="264160" y="2509520"/>
                  </a:lnTo>
                  <a:lnTo>
                    <a:pt x="156210" y="2307590"/>
                  </a:lnTo>
                  <a:lnTo>
                    <a:pt x="72389" y="2061210"/>
                  </a:lnTo>
                  <a:lnTo>
                    <a:pt x="17780" y="1770380"/>
                  </a:lnTo>
                  <a:lnTo>
                    <a:pt x="0" y="1433830"/>
                  </a:lnTo>
                  <a:close/>
                </a:path>
              </a:pathLst>
            </a:custGeom>
            <a:ln w="316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51175" y="2511488"/>
              <a:ext cx="1722120" cy="2899410"/>
            </a:xfrm>
            <a:custGeom>
              <a:avLst/>
              <a:gdLst/>
              <a:ahLst/>
              <a:cxnLst/>
              <a:rect l="l" t="t" r="r" b="b"/>
              <a:pathLst>
                <a:path w="1722120" h="2899410">
                  <a:moveTo>
                    <a:pt x="31635" y="15811"/>
                  </a:moveTo>
                  <a:lnTo>
                    <a:pt x="27000" y="4635"/>
                  </a:lnTo>
                  <a:lnTo>
                    <a:pt x="15824" y="0"/>
                  </a:lnTo>
                  <a:lnTo>
                    <a:pt x="4635" y="4635"/>
                  </a:lnTo>
                  <a:lnTo>
                    <a:pt x="0" y="15811"/>
                  </a:lnTo>
                  <a:lnTo>
                    <a:pt x="4635" y="27000"/>
                  </a:lnTo>
                  <a:lnTo>
                    <a:pt x="15824" y="31635"/>
                  </a:lnTo>
                  <a:lnTo>
                    <a:pt x="27000" y="27000"/>
                  </a:lnTo>
                  <a:lnTo>
                    <a:pt x="31635" y="15811"/>
                  </a:lnTo>
                  <a:close/>
                </a:path>
                <a:path w="1722120" h="2899410">
                  <a:moveTo>
                    <a:pt x="1722005" y="2883471"/>
                  </a:moveTo>
                  <a:lnTo>
                    <a:pt x="1717370" y="2872295"/>
                  </a:lnTo>
                  <a:lnTo>
                    <a:pt x="1706194" y="2867660"/>
                  </a:lnTo>
                  <a:lnTo>
                    <a:pt x="1695005" y="2872295"/>
                  </a:lnTo>
                  <a:lnTo>
                    <a:pt x="1690370" y="2883471"/>
                  </a:lnTo>
                  <a:lnTo>
                    <a:pt x="1695005" y="2894660"/>
                  </a:lnTo>
                  <a:lnTo>
                    <a:pt x="1706194" y="2899295"/>
                  </a:lnTo>
                  <a:lnTo>
                    <a:pt x="1717370" y="2894660"/>
                  </a:lnTo>
                  <a:lnTo>
                    <a:pt x="1722005" y="288347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1536" y="2931076"/>
              <a:ext cx="95416" cy="14494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9946" y="4956726"/>
              <a:ext cx="108116" cy="14113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8186" y="4344586"/>
              <a:ext cx="81446" cy="14494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331970" y="2514600"/>
              <a:ext cx="1690370" cy="2868930"/>
            </a:xfrm>
            <a:custGeom>
              <a:avLst/>
              <a:gdLst/>
              <a:ahLst/>
              <a:cxnLst/>
              <a:rect l="l" t="t" r="r" b="b"/>
              <a:pathLst>
                <a:path w="1690370" h="2868929">
                  <a:moveTo>
                    <a:pt x="1690369" y="1435100"/>
                  </a:moveTo>
                  <a:lnTo>
                    <a:pt x="1685289" y="1262380"/>
                  </a:lnTo>
                  <a:lnTo>
                    <a:pt x="1671319" y="1098550"/>
                  </a:lnTo>
                  <a:lnTo>
                    <a:pt x="1617979" y="807720"/>
                  </a:lnTo>
                  <a:lnTo>
                    <a:pt x="1534159" y="561339"/>
                  </a:lnTo>
                  <a:lnTo>
                    <a:pt x="1426209" y="358139"/>
                  </a:lnTo>
                  <a:lnTo>
                    <a:pt x="1300479" y="201929"/>
                  </a:lnTo>
                  <a:lnTo>
                    <a:pt x="1156969" y="90170"/>
                  </a:lnTo>
                  <a:lnTo>
                    <a:pt x="1004569" y="22860"/>
                  </a:lnTo>
                  <a:lnTo>
                    <a:pt x="845819" y="0"/>
                  </a:lnTo>
                  <a:lnTo>
                    <a:pt x="768350" y="5079"/>
                  </a:lnTo>
                  <a:lnTo>
                    <a:pt x="688339" y="21589"/>
                  </a:lnTo>
                  <a:lnTo>
                    <a:pt x="535939" y="90170"/>
                  </a:lnTo>
                  <a:lnTo>
                    <a:pt x="392429" y="201929"/>
                  </a:lnTo>
                  <a:lnTo>
                    <a:pt x="264159" y="358139"/>
                  </a:lnTo>
                  <a:lnTo>
                    <a:pt x="156209" y="560070"/>
                  </a:lnTo>
                  <a:lnTo>
                    <a:pt x="72389" y="807720"/>
                  </a:lnTo>
                  <a:lnTo>
                    <a:pt x="19050" y="1098550"/>
                  </a:lnTo>
                  <a:lnTo>
                    <a:pt x="0" y="1435100"/>
                  </a:lnTo>
                  <a:lnTo>
                    <a:pt x="17779" y="1770380"/>
                  </a:lnTo>
                  <a:lnTo>
                    <a:pt x="71119" y="2062480"/>
                  </a:lnTo>
                  <a:lnTo>
                    <a:pt x="153669" y="2307590"/>
                  </a:lnTo>
                  <a:lnTo>
                    <a:pt x="262889" y="2509520"/>
                  </a:lnTo>
                  <a:lnTo>
                    <a:pt x="388619" y="2665730"/>
                  </a:lnTo>
                  <a:lnTo>
                    <a:pt x="532129" y="2778760"/>
                  </a:lnTo>
                  <a:lnTo>
                    <a:pt x="683259" y="2846070"/>
                  </a:lnTo>
                  <a:lnTo>
                    <a:pt x="844550" y="2868930"/>
                  </a:lnTo>
                  <a:lnTo>
                    <a:pt x="1000759" y="2847340"/>
                  </a:lnTo>
                  <a:lnTo>
                    <a:pt x="1153159" y="2780030"/>
                  </a:lnTo>
                  <a:lnTo>
                    <a:pt x="1295400" y="2668270"/>
                  </a:lnTo>
                  <a:lnTo>
                    <a:pt x="1424939" y="2510790"/>
                  </a:lnTo>
                  <a:lnTo>
                    <a:pt x="1532889" y="2310130"/>
                  </a:lnTo>
                  <a:lnTo>
                    <a:pt x="1615439" y="2062480"/>
                  </a:lnTo>
                  <a:lnTo>
                    <a:pt x="1670050" y="1771650"/>
                  </a:lnTo>
                  <a:lnTo>
                    <a:pt x="1690369" y="1435100"/>
                  </a:lnTo>
                  <a:close/>
                </a:path>
              </a:pathLst>
            </a:custGeom>
            <a:ln w="316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16146" y="2498788"/>
              <a:ext cx="1722120" cy="2900680"/>
            </a:xfrm>
            <a:custGeom>
              <a:avLst/>
              <a:gdLst/>
              <a:ahLst/>
              <a:cxnLst/>
              <a:rect l="l" t="t" r="r" b="b"/>
              <a:pathLst>
                <a:path w="1722120" h="2900679">
                  <a:moveTo>
                    <a:pt x="31635" y="15811"/>
                  </a:moveTo>
                  <a:lnTo>
                    <a:pt x="27000" y="4635"/>
                  </a:lnTo>
                  <a:lnTo>
                    <a:pt x="15824" y="0"/>
                  </a:lnTo>
                  <a:lnTo>
                    <a:pt x="4635" y="4635"/>
                  </a:lnTo>
                  <a:lnTo>
                    <a:pt x="0" y="15811"/>
                  </a:lnTo>
                  <a:lnTo>
                    <a:pt x="4635" y="27000"/>
                  </a:lnTo>
                  <a:lnTo>
                    <a:pt x="15824" y="31635"/>
                  </a:lnTo>
                  <a:lnTo>
                    <a:pt x="27000" y="27000"/>
                  </a:lnTo>
                  <a:lnTo>
                    <a:pt x="31635" y="15811"/>
                  </a:lnTo>
                  <a:close/>
                </a:path>
                <a:path w="1722120" h="2900679">
                  <a:moveTo>
                    <a:pt x="1722005" y="2884741"/>
                  </a:moveTo>
                  <a:lnTo>
                    <a:pt x="1717370" y="2873565"/>
                  </a:lnTo>
                  <a:lnTo>
                    <a:pt x="1706194" y="2868930"/>
                  </a:lnTo>
                  <a:lnTo>
                    <a:pt x="1695005" y="2873565"/>
                  </a:lnTo>
                  <a:lnTo>
                    <a:pt x="1690370" y="2884741"/>
                  </a:lnTo>
                  <a:lnTo>
                    <a:pt x="1695005" y="2895930"/>
                  </a:lnTo>
                  <a:lnTo>
                    <a:pt x="1706194" y="2900565"/>
                  </a:lnTo>
                  <a:lnTo>
                    <a:pt x="1717370" y="2895930"/>
                  </a:lnTo>
                  <a:lnTo>
                    <a:pt x="1722005" y="288474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2706" y="4957996"/>
              <a:ext cx="120816" cy="13605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28276" y="4289976"/>
              <a:ext cx="80176" cy="14621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38107" y="3044106"/>
              <a:ext cx="92876" cy="14494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180080" y="3072130"/>
              <a:ext cx="985519" cy="1772920"/>
            </a:xfrm>
            <a:custGeom>
              <a:avLst/>
              <a:gdLst/>
              <a:ahLst/>
              <a:cxnLst/>
              <a:rect l="l" t="t" r="r" b="b"/>
              <a:pathLst>
                <a:path w="985520" h="1772920">
                  <a:moveTo>
                    <a:pt x="0" y="886460"/>
                  </a:moveTo>
                  <a:lnTo>
                    <a:pt x="41909" y="499110"/>
                  </a:lnTo>
                  <a:lnTo>
                    <a:pt x="90169" y="347980"/>
                  </a:lnTo>
                  <a:lnTo>
                    <a:pt x="152399" y="222250"/>
                  </a:lnTo>
                  <a:lnTo>
                    <a:pt x="227330" y="127000"/>
                  </a:lnTo>
                  <a:lnTo>
                    <a:pt x="309880" y="55880"/>
                  </a:lnTo>
                  <a:lnTo>
                    <a:pt x="398780" y="13970"/>
                  </a:lnTo>
                  <a:lnTo>
                    <a:pt x="491490" y="0"/>
                  </a:lnTo>
                  <a:lnTo>
                    <a:pt x="537209" y="1270"/>
                  </a:lnTo>
                  <a:lnTo>
                    <a:pt x="582930" y="12700"/>
                  </a:lnTo>
                  <a:lnTo>
                    <a:pt x="671830" y="54610"/>
                  </a:lnTo>
                  <a:lnTo>
                    <a:pt x="754380" y="121920"/>
                  </a:lnTo>
                  <a:lnTo>
                    <a:pt x="830580" y="219710"/>
                  </a:lnTo>
                  <a:lnTo>
                    <a:pt x="892809" y="344170"/>
                  </a:lnTo>
                  <a:lnTo>
                    <a:pt x="942340" y="496570"/>
                  </a:lnTo>
                  <a:lnTo>
                    <a:pt x="985519" y="886460"/>
                  </a:lnTo>
                  <a:lnTo>
                    <a:pt x="982980" y="991870"/>
                  </a:lnTo>
                  <a:lnTo>
                    <a:pt x="974090" y="1092200"/>
                  </a:lnTo>
                  <a:lnTo>
                    <a:pt x="943609" y="1273810"/>
                  </a:lnTo>
                  <a:lnTo>
                    <a:pt x="895349" y="1423670"/>
                  </a:lnTo>
                  <a:lnTo>
                    <a:pt x="831849" y="1549400"/>
                  </a:lnTo>
                  <a:lnTo>
                    <a:pt x="758190" y="1645920"/>
                  </a:lnTo>
                  <a:lnTo>
                    <a:pt x="674369" y="1715770"/>
                  </a:lnTo>
                  <a:lnTo>
                    <a:pt x="585469" y="1757680"/>
                  </a:lnTo>
                  <a:lnTo>
                    <a:pt x="494030" y="1772920"/>
                  </a:lnTo>
                  <a:lnTo>
                    <a:pt x="402590" y="1758950"/>
                  </a:lnTo>
                  <a:lnTo>
                    <a:pt x="313690" y="1717040"/>
                  </a:lnTo>
                  <a:lnTo>
                    <a:pt x="231140" y="1649730"/>
                  </a:lnTo>
                  <a:lnTo>
                    <a:pt x="154940" y="1551940"/>
                  </a:lnTo>
                  <a:lnTo>
                    <a:pt x="92709" y="1428750"/>
                  </a:lnTo>
                  <a:lnTo>
                    <a:pt x="43180" y="1275080"/>
                  </a:lnTo>
                  <a:lnTo>
                    <a:pt x="0" y="886460"/>
                  </a:lnTo>
                  <a:close/>
                </a:path>
              </a:pathLst>
            </a:custGeom>
            <a:ln w="316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64255" y="3056318"/>
              <a:ext cx="1017269" cy="1804670"/>
            </a:xfrm>
            <a:custGeom>
              <a:avLst/>
              <a:gdLst/>
              <a:ahLst/>
              <a:cxnLst/>
              <a:rect l="l" t="t" r="r" b="b"/>
              <a:pathLst>
                <a:path w="1017270" h="1804670">
                  <a:moveTo>
                    <a:pt x="31635" y="15811"/>
                  </a:moveTo>
                  <a:lnTo>
                    <a:pt x="27000" y="4635"/>
                  </a:lnTo>
                  <a:lnTo>
                    <a:pt x="15824" y="0"/>
                  </a:lnTo>
                  <a:lnTo>
                    <a:pt x="4635" y="4635"/>
                  </a:lnTo>
                  <a:lnTo>
                    <a:pt x="0" y="15811"/>
                  </a:lnTo>
                  <a:lnTo>
                    <a:pt x="4635" y="27000"/>
                  </a:lnTo>
                  <a:lnTo>
                    <a:pt x="15824" y="31635"/>
                  </a:lnTo>
                  <a:lnTo>
                    <a:pt x="27000" y="27000"/>
                  </a:lnTo>
                  <a:lnTo>
                    <a:pt x="31635" y="15811"/>
                  </a:lnTo>
                  <a:close/>
                </a:path>
                <a:path w="1017270" h="1804670">
                  <a:moveTo>
                    <a:pt x="1017155" y="1788731"/>
                  </a:moveTo>
                  <a:lnTo>
                    <a:pt x="1012520" y="1777555"/>
                  </a:lnTo>
                  <a:lnTo>
                    <a:pt x="1001344" y="1772920"/>
                  </a:lnTo>
                  <a:lnTo>
                    <a:pt x="990155" y="1777555"/>
                  </a:lnTo>
                  <a:lnTo>
                    <a:pt x="985520" y="1788731"/>
                  </a:lnTo>
                  <a:lnTo>
                    <a:pt x="990155" y="1799920"/>
                  </a:lnTo>
                  <a:lnTo>
                    <a:pt x="1001344" y="1804555"/>
                  </a:lnTo>
                  <a:lnTo>
                    <a:pt x="1012520" y="1799920"/>
                  </a:lnTo>
                  <a:lnTo>
                    <a:pt x="1017155" y="178873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84370" y="3067050"/>
              <a:ext cx="988060" cy="1775460"/>
            </a:xfrm>
            <a:custGeom>
              <a:avLst/>
              <a:gdLst/>
              <a:ahLst/>
              <a:cxnLst/>
              <a:rect l="l" t="t" r="r" b="b"/>
              <a:pathLst>
                <a:path w="988060" h="1775460">
                  <a:moveTo>
                    <a:pt x="988059" y="886460"/>
                  </a:moveTo>
                  <a:lnTo>
                    <a:pt x="984250" y="779780"/>
                  </a:lnTo>
                  <a:lnTo>
                    <a:pt x="976629" y="680719"/>
                  </a:lnTo>
                  <a:lnTo>
                    <a:pt x="944879" y="499110"/>
                  </a:lnTo>
                  <a:lnTo>
                    <a:pt x="896619" y="347979"/>
                  </a:lnTo>
                  <a:lnTo>
                    <a:pt x="833119" y="222250"/>
                  </a:lnTo>
                  <a:lnTo>
                    <a:pt x="759459" y="125729"/>
                  </a:lnTo>
                  <a:lnTo>
                    <a:pt x="675639" y="55879"/>
                  </a:lnTo>
                  <a:lnTo>
                    <a:pt x="586739" y="13970"/>
                  </a:lnTo>
                  <a:lnTo>
                    <a:pt x="494029" y="0"/>
                  </a:lnTo>
                  <a:lnTo>
                    <a:pt x="448309" y="2539"/>
                  </a:lnTo>
                  <a:lnTo>
                    <a:pt x="402589" y="12700"/>
                  </a:lnTo>
                  <a:lnTo>
                    <a:pt x="313689" y="53339"/>
                  </a:lnTo>
                  <a:lnTo>
                    <a:pt x="231139" y="123189"/>
                  </a:lnTo>
                  <a:lnTo>
                    <a:pt x="154939" y="220979"/>
                  </a:lnTo>
                  <a:lnTo>
                    <a:pt x="92709" y="344170"/>
                  </a:lnTo>
                  <a:lnTo>
                    <a:pt x="43179" y="496570"/>
                  </a:lnTo>
                  <a:lnTo>
                    <a:pt x="0" y="886460"/>
                  </a:lnTo>
                  <a:lnTo>
                    <a:pt x="41909" y="1273810"/>
                  </a:lnTo>
                  <a:lnTo>
                    <a:pt x="88900" y="1426210"/>
                  </a:lnTo>
                  <a:lnTo>
                    <a:pt x="152400" y="1551939"/>
                  </a:lnTo>
                  <a:lnTo>
                    <a:pt x="226059" y="1648460"/>
                  </a:lnTo>
                  <a:lnTo>
                    <a:pt x="311150" y="1718310"/>
                  </a:lnTo>
                  <a:lnTo>
                    <a:pt x="398779" y="1760220"/>
                  </a:lnTo>
                  <a:lnTo>
                    <a:pt x="492759" y="1775460"/>
                  </a:lnTo>
                  <a:lnTo>
                    <a:pt x="584200" y="1762760"/>
                  </a:lnTo>
                  <a:lnTo>
                    <a:pt x="673100" y="1720850"/>
                  </a:lnTo>
                  <a:lnTo>
                    <a:pt x="756919" y="1652270"/>
                  </a:lnTo>
                  <a:lnTo>
                    <a:pt x="831850" y="1554480"/>
                  </a:lnTo>
                  <a:lnTo>
                    <a:pt x="894079" y="1430020"/>
                  </a:lnTo>
                  <a:lnTo>
                    <a:pt x="943609" y="1276350"/>
                  </a:lnTo>
                  <a:lnTo>
                    <a:pt x="988059" y="886460"/>
                  </a:lnTo>
                  <a:close/>
                </a:path>
              </a:pathLst>
            </a:custGeom>
            <a:ln w="316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68546" y="3051238"/>
              <a:ext cx="1019810" cy="1807210"/>
            </a:xfrm>
            <a:custGeom>
              <a:avLst/>
              <a:gdLst/>
              <a:ahLst/>
              <a:cxnLst/>
              <a:rect l="l" t="t" r="r" b="b"/>
              <a:pathLst>
                <a:path w="1019810" h="1807210">
                  <a:moveTo>
                    <a:pt x="31635" y="15811"/>
                  </a:moveTo>
                  <a:lnTo>
                    <a:pt x="27000" y="4635"/>
                  </a:lnTo>
                  <a:lnTo>
                    <a:pt x="15824" y="0"/>
                  </a:lnTo>
                  <a:lnTo>
                    <a:pt x="4635" y="4635"/>
                  </a:lnTo>
                  <a:lnTo>
                    <a:pt x="0" y="15811"/>
                  </a:lnTo>
                  <a:lnTo>
                    <a:pt x="4635" y="27000"/>
                  </a:lnTo>
                  <a:lnTo>
                    <a:pt x="15824" y="31635"/>
                  </a:lnTo>
                  <a:lnTo>
                    <a:pt x="27000" y="27000"/>
                  </a:lnTo>
                  <a:lnTo>
                    <a:pt x="31635" y="15811"/>
                  </a:lnTo>
                  <a:close/>
                </a:path>
                <a:path w="1019810" h="1807210">
                  <a:moveTo>
                    <a:pt x="1019695" y="1791271"/>
                  </a:moveTo>
                  <a:lnTo>
                    <a:pt x="1015060" y="1780095"/>
                  </a:lnTo>
                  <a:lnTo>
                    <a:pt x="1003884" y="1775460"/>
                  </a:lnTo>
                  <a:lnTo>
                    <a:pt x="992695" y="1780095"/>
                  </a:lnTo>
                  <a:lnTo>
                    <a:pt x="988060" y="1791271"/>
                  </a:lnTo>
                  <a:lnTo>
                    <a:pt x="992695" y="1802460"/>
                  </a:lnTo>
                  <a:lnTo>
                    <a:pt x="1003884" y="1807095"/>
                  </a:lnTo>
                  <a:lnTo>
                    <a:pt x="1015060" y="1802460"/>
                  </a:lnTo>
                  <a:lnTo>
                    <a:pt x="1019695" y="179127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78366" y="4204886"/>
              <a:ext cx="95416" cy="14621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82176" y="3413676"/>
              <a:ext cx="82716" cy="14621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04126" y="3475906"/>
              <a:ext cx="86526" cy="14621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15556" y="4258226"/>
              <a:ext cx="99226" cy="14494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886200" y="1447800"/>
              <a:ext cx="533400" cy="381000"/>
            </a:xfrm>
            <a:custGeom>
              <a:avLst/>
              <a:gdLst/>
              <a:ahLst/>
              <a:cxnLst/>
              <a:rect l="l" t="t" r="r" b="b"/>
              <a:pathLst>
                <a:path w="533400" h="381000">
                  <a:moveTo>
                    <a:pt x="266700" y="0"/>
                  </a:moveTo>
                  <a:lnTo>
                    <a:pt x="211849" y="3757"/>
                  </a:lnTo>
                  <a:lnTo>
                    <a:pt x="161270" y="14585"/>
                  </a:lnTo>
                  <a:lnTo>
                    <a:pt x="115899" y="31812"/>
                  </a:lnTo>
                  <a:lnTo>
                    <a:pt x="76676" y="54768"/>
                  </a:lnTo>
                  <a:lnTo>
                    <a:pt x="44536" y="82785"/>
                  </a:lnTo>
                  <a:lnTo>
                    <a:pt x="20419" y="115192"/>
                  </a:lnTo>
                  <a:lnTo>
                    <a:pt x="5261" y="151320"/>
                  </a:lnTo>
                  <a:lnTo>
                    <a:pt x="0" y="190500"/>
                  </a:lnTo>
                  <a:lnTo>
                    <a:pt x="5261" y="229679"/>
                  </a:lnTo>
                  <a:lnTo>
                    <a:pt x="20419" y="265807"/>
                  </a:lnTo>
                  <a:lnTo>
                    <a:pt x="44536" y="298214"/>
                  </a:lnTo>
                  <a:lnTo>
                    <a:pt x="76676" y="326231"/>
                  </a:lnTo>
                  <a:lnTo>
                    <a:pt x="115899" y="349187"/>
                  </a:lnTo>
                  <a:lnTo>
                    <a:pt x="161270" y="366414"/>
                  </a:lnTo>
                  <a:lnTo>
                    <a:pt x="211849" y="377242"/>
                  </a:lnTo>
                  <a:lnTo>
                    <a:pt x="266700" y="381000"/>
                  </a:lnTo>
                  <a:lnTo>
                    <a:pt x="321550" y="377242"/>
                  </a:lnTo>
                  <a:lnTo>
                    <a:pt x="372129" y="366414"/>
                  </a:lnTo>
                  <a:lnTo>
                    <a:pt x="417500" y="349187"/>
                  </a:lnTo>
                  <a:lnTo>
                    <a:pt x="456723" y="326231"/>
                  </a:lnTo>
                  <a:lnTo>
                    <a:pt x="488863" y="298214"/>
                  </a:lnTo>
                  <a:lnTo>
                    <a:pt x="512980" y="265807"/>
                  </a:lnTo>
                  <a:lnTo>
                    <a:pt x="528138" y="229679"/>
                  </a:lnTo>
                  <a:lnTo>
                    <a:pt x="533400" y="190500"/>
                  </a:lnTo>
                  <a:lnTo>
                    <a:pt x="528138" y="151320"/>
                  </a:lnTo>
                  <a:lnTo>
                    <a:pt x="512980" y="115192"/>
                  </a:lnTo>
                  <a:lnTo>
                    <a:pt x="488863" y="82785"/>
                  </a:lnTo>
                  <a:lnTo>
                    <a:pt x="456723" y="54768"/>
                  </a:lnTo>
                  <a:lnTo>
                    <a:pt x="417500" y="31812"/>
                  </a:lnTo>
                  <a:lnTo>
                    <a:pt x="372129" y="14585"/>
                  </a:lnTo>
                  <a:lnTo>
                    <a:pt x="321550" y="3757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86200" y="1447800"/>
              <a:ext cx="533400" cy="381000"/>
            </a:xfrm>
            <a:custGeom>
              <a:avLst/>
              <a:gdLst/>
              <a:ahLst/>
              <a:cxnLst/>
              <a:rect l="l" t="t" r="r" b="b"/>
              <a:pathLst>
                <a:path w="533400" h="381000">
                  <a:moveTo>
                    <a:pt x="266700" y="0"/>
                  </a:moveTo>
                  <a:lnTo>
                    <a:pt x="321550" y="3757"/>
                  </a:lnTo>
                  <a:lnTo>
                    <a:pt x="372129" y="14585"/>
                  </a:lnTo>
                  <a:lnTo>
                    <a:pt x="417500" y="31812"/>
                  </a:lnTo>
                  <a:lnTo>
                    <a:pt x="456723" y="54768"/>
                  </a:lnTo>
                  <a:lnTo>
                    <a:pt x="488863" y="82785"/>
                  </a:lnTo>
                  <a:lnTo>
                    <a:pt x="512980" y="115192"/>
                  </a:lnTo>
                  <a:lnTo>
                    <a:pt x="528138" y="151320"/>
                  </a:lnTo>
                  <a:lnTo>
                    <a:pt x="533400" y="190500"/>
                  </a:lnTo>
                  <a:lnTo>
                    <a:pt x="528138" y="229679"/>
                  </a:lnTo>
                  <a:lnTo>
                    <a:pt x="512980" y="265807"/>
                  </a:lnTo>
                  <a:lnTo>
                    <a:pt x="488863" y="298214"/>
                  </a:lnTo>
                  <a:lnTo>
                    <a:pt x="456723" y="326231"/>
                  </a:lnTo>
                  <a:lnTo>
                    <a:pt x="417500" y="349187"/>
                  </a:lnTo>
                  <a:lnTo>
                    <a:pt x="372129" y="366414"/>
                  </a:lnTo>
                  <a:lnTo>
                    <a:pt x="321550" y="377242"/>
                  </a:lnTo>
                  <a:lnTo>
                    <a:pt x="266700" y="381000"/>
                  </a:lnTo>
                  <a:lnTo>
                    <a:pt x="211849" y="377242"/>
                  </a:lnTo>
                  <a:lnTo>
                    <a:pt x="161270" y="366414"/>
                  </a:lnTo>
                  <a:lnTo>
                    <a:pt x="115899" y="349187"/>
                  </a:lnTo>
                  <a:lnTo>
                    <a:pt x="76676" y="326231"/>
                  </a:lnTo>
                  <a:lnTo>
                    <a:pt x="44536" y="298214"/>
                  </a:lnTo>
                  <a:lnTo>
                    <a:pt x="20419" y="265807"/>
                  </a:lnTo>
                  <a:lnTo>
                    <a:pt x="5261" y="229679"/>
                  </a:lnTo>
                  <a:lnTo>
                    <a:pt x="0" y="190500"/>
                  </a:lnTo>
                  <a:lnTo>
                    <a:pt x="5261" y="151320"/>
                  </a:lnTo>
                  <a:lnTo>
                    <a:pt x="20419" y="115192"/>
                  </a:lnTo>
                  <a:lnTo>
                    <a:pt x="44536" y="82785"/>
                  </a:lnTo>
                  <a:lnTo>
                    <a:pt x="76676" y="54768"/>
                  </a:lnTo>
                  <a:lnTo>
                    <a:pt x="115899" y="31812"/>
                  </a:lnTo>
                  <a:lnTo>
                    <a:pt x="161270" y="14585"/>
                  </a:lnTo>
                  <a:lnTo>
                    <a:pt x="211849" y="3757"/>
                  </a:lnTo>
                  <a:lnTo>
                    <a:pt x="266700" y="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79901" y="1441513"/>
              <a:ext cx="546100" cy="393700"/>
            </a:xfrm>
            <a:custGeom>
              <a:avLst/>
              <a:gdLst/>
              <a:ahLst/>
              <a:cxnLst/>
              <a:rect l="l" t="t" r="r" b="b"/>
              <a:pathLst>
                <a:path w="546100" h="393700">
                  <a:moveTo>
                    <a:pt x="12585" y="6286"/>
                  </a:moveTo>
                  <a:lnTo>
                    <a:pt x="10744" y="1841"/>
                  </a:lnTo>
                  <a:lnTo>
                    <a:pt x="6299" y="0"/>
                  </a:lnTo>
                  <a:lnTo>
                    <a:pt x="1841" y="1841"/>
                  </a:lnTo>
                  <a:lnTo>
                    <a:pt x="0" y="6286"/>
                  </a:lnTo>
                  <a:lnTo>
                    <a:pt x="1841" y="10744"/>
                  </a:lnTo>
                  <a:lnTo>
                    <a:pt x="6299" y="12585"/>
                  </a:lnTo>
                  <a:lnTo>
                    <a:pt x="10744" y="10744"/>
                  </a:lnTo>
                  <a:lnTo>
                    <a:pt x="12585" y="6286"/>
                  </a:lnTo>
                  <a:close/>
                </a:path>
                <a:path w="546100" h="393700">
                  <a:moveTo>
                    <a:pt x="545985" y="387286"/>
                  </a:moveTo>
                  <a:lnTo>
                    <a:pt x="544144" y="382841"/>
                  </a:lnTo>
                  <a:lnTo>
                    <a:pt x="539699" y="381000"/>
                  </a:lnTo>
                  <a:lnTo>
                    <a:pt x="535241" y="382841"/>
                  </a:lnTo>
                  <a:lnTo>
                    <a:pt x="533400" y="387286"/>
                  </a:lnTo>
                  <a:lnTo>
                    <a:pt x="535241" y="391744"/>
                  </a:lnTo>
                  <a:lnTo>
                    <a:pt x="539699" y="393585"/>
                  </a:lnTo>
                  <a:lnTo>
                    <a:pt x="544144" y="391744"/>
                  </a:lnTo>
                  <a:lnTo>
                    <a:pt x="545985" y="387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62400" y="1524000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0" y="152400"/>
                  </a:moveTo>
                  <a:lnTo>
                    <a:pt x="14585" y="91975"/>
                  </a:lnTo>
                  <a:lnTo>
                    <a:pt x="30956" y="40481"/>
                  </a:lnTo>
                  <a:lnTo>
                    <a:pt x="50899" y="6846"/>
                  </a:lnTo>
                  <a:lnTo>
                    <a:pt x="76200" y="0"/>
                  </a:lnTo>
                  <a:lnTo>
                    <a:pt x="98072" y="20461"/>
                  </a:lnTo>
                  <a:lnTo>
                    <a:pt x="124177" y="62088"/>
                  </a:lnTo>
                  <a:lnTo>
                    <a:pt x="152400" y="114299"/>
                  </a:lnTo>
                  <a:lnTo>
                    <a:pt x="180622" y="166511"/>
                  </a:lnTo>
                  <a:lnTo>
                    <a:pt x="206727" y="208138"/>
                  </a:lnTo>
                  <a:lnTo>
                    <a:pt x="228600" y="228600"/>
                  </a:lnTo>
                  <a:lnTo>
                    <a:pt x="254793" y="215503"/>
                  </a:lnTo>
                  <a:lnTo>
                    <a:pt x="276225" y="171450"/>
                  </a:lnTo>
                  <a:lnTo>
                    <a:pt x="292893" y="117871"/>
                  </a:lnTo>
                  <a:lnTo>
                    <a:pt x="304800" y="7620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56101" y="1505013"/>
              <a:ext cx="317500" cy="266700"/>
            </a:xfrm>
            <a:custGeom>
              <a:avLst/>
              <a:gdLst/>
              <a:ahLst/>
              <a:cxnLst/>
              <a:rect l="l" t="t" r="r" b="b"/>
              <a:pathLst>
                <a:path w="317500" h="266700">
                  <a:moveTo>
                    <a:pt x="12585" y="6286"/>
                  </a:moveTo>
                  <a:lnTo>
                    <a:pt x="10744" y="1841"/>
                  </a:lnTo>
                  <a:lnTo>
                    <a:pt x="6299" y="0"/>
                  </a:lnTo>
                  <a:lnTo>
                    <a:pt x="1841" y="1841"/>
                  </a:lnTo>
                  <a:lnTo>
                    <a:pt x="0" y="6286"/>
                  </a:lnTo>
                  <a:lnTo>
                    <a:pt x="1841" y="10744"/>
                  </a:lnTo>
                  <a:lnTo>
                    <a:pt x="6299" y="12585"/>
                  </a:lnTo>
                  <a:lnTo>
                    <a:pt x="10744" y="10744"/>
                  </a:lnTo>
                  <a:lnTo>
                    <a:pt x="12585" y="6286"/>
                  </a:lnTo>
                  <a:close/>
                </a:path>
                <a:path w="317500" h="266700">
                  <a:moveTo>
                    <a:pt x="317385" y="260286"/>
                  </a:moveTo>
                  <a:lnTo>
                    <a:pt x="315544" y="255841"/>
                  </a:lnTo>
                  <a:lnTo>
                    <a:pt x="311099" y="254000"/>
                  </a:lnTo>
                  <a:lnTo>
                    <a:pt x="306641" y="255841"/>
                  </a:lnTo>
                  <a:lnTo>
                    <a:pt x="304800" y="260286"/>
                  </a:lnTo>
                  <a:lnTo>
                    <a:pt x="306641" y="264744"/>
                  </a:lnTo>
                  <a:lnTo>
                    <a:pt x="311099" y="266585"/>
                  </a:lnTo>
                  <a:lnTo>
                    <a:pt x="315544" y="264744"/>
                  </a:lnTo>
                  <a:lnTo>
                    <a:pt x="317385" y="260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2750" y="4898390"/>
              <a:ext cx="1780539" cy="675640"/>
            </a:xfrm>
            <a:custGeom>
              <a:avLst/>
              <a:gdLst/>
              <a:ahLst/>
              <a:cxnLst/>
              <a:rect l="l" t="t" r="r" b="b"/>
              <a:pathLst>
                <a:path w="1780539" h="675639">
                  <a:moveTo>
                    <a:pt x="0" y="0"/>
                  </a:moveTo>
                  <a:lnTo>
                    <a:pt x="1780539" y="67564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30270" y="5504180"/>
              <a:ext cx="157480" cy="133350"/>
            </a:xfrm>
            <a:custGeom>
              <a:avLst/>
              <a:gdLst/>
              <a:ahLst/>
              <a:cxnLst/>
              <a:rect l="l" t="t" r="r" b="b"/>
              <a:pathLst>
                <a:path w="157479" h="133350">
                  <a:moveTo>
                    <a:pt x="49529" y="0"/>
                  </a:moveTo>
                  <a:lnTo>
                    <a:pt x="77469" y="86360"/>
                  </a:lnTo>
                  <a:lnTo>
                    <a:pt x="0" y="133350"/>
                  </a:lnTo>
                  <a:lnTo>
                    <a:pt x="157479" y="116840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86000" y="2362200"/>
              <a:ext cx="1422400" cy="1209040"/>
            </a:xfrm>
            <a:custGeom>
              <a:avLst/>
              <a:gdLst/>
              <a:ahLst/>
              <a:cxnLst/>
              <a:rect l="l" t="t" r="r" b="b"/>
              <a:pathLst>
                <a:path w="1422400" h="1209039">
                  <a:moveTo>
                    <a:pt x="0" y="0"/>
                  </a:moveTo>
                  <a:lnTo>
                    <a:pt x="1422400" y="120903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655060" y="3511550"/>
              <a:ext cx="154940" cy="146050"/>
            </a:xfrm>
            <a:custGeom>
              <a:avLst/>
              <a:gdLst/>
              <a:ahLst/>
              <a:cxnLst/>
              <a:rect l="l" t="t" r="r" b="b"/>
              <a:pathLst>
                <a:path w="154939" h="146050">
                  <a:moveTo>
                    <a:pt x="92710" y="0"/>
                  </a:moveTo>
                  <a:lnTo>
                    <a:pt x="90169" y="91439"/>
                  </a:lnTo>
                  <a:lnTo>
                    <a:pt x="0" y="107950"/>
                  </a:lnTo>
                  <a:lnTo>
                    <a:pt x="154939" y="146050"/>
                  </a:lnTo>
                  <a:lnTo>
                    <a:pt x="92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80100" y="1905000"/>
              <a:ext cx="673100" cy="740410"/>
            </a:xfrm>
            <a:custGeom>
              <a:avLst/>
              <a:gdLst/>
              <a:ahLst/>
              <a:cxnLst/>
              <a:rect l="l" t="t" r="r" b="b"/>
              <a:pathLst>
                <a:path w="673100" h="740410">
                  <a:moveTo>
                    <a:pt x="673100" y="0"/>
                  </a:moveTo>
                  <a:lnTo>
                    <a:pt x="0" y="74041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791200" y="2590800"/>
              <a:ext cx="148590" cy="152400"/>
            </a:xfrm>
            <a:custGeom>
              <a:avLst/>
              <a:gdLst/>
              <a:ahLst/>
              <a:cxnLst/>
              <a:rect l="l" t="t" r="r" b="b"/>
              <a:pathLst>
                <a:path w="148589" h="152400">
                  <a:moveTo>
                    <a:pt x="43179" y="0"/>
                  </a:moveTo>
                  <a:lnTo>
                    <a:pt x="0" y="152400"/>
                  </a:lnTo>
                  <a:lnTo>
                    <a:pt x="148589" y="95250"/>
                  </a:lnTo>
                  <a:lnTo>
                    <a:pt x="57150" y="88900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367780" y="5781040"/>
              <a:ext cx="477520" cy="10160"/>
            </a:xfrm>
            <a:custGeom>
              <a:avLst/>
              <a:gdLst/>
              <a:ahLst/>
              <a:cxnLst/>
              <a:rect l="l" t="t" r="r" b="b"/>
              <a:pathLst>
                <a:path w="477520" h="10160">
                  <a:moveTo>
                    <a:pt x="477520" y="1016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35700" y="5709919"/>
              <a:ext cx="143510" cy="142240"/>
            </a:xfrm>
            <a:custGeom>
              <a:avLst/>
              <a:gdLst/>
              <a:ahLst/>
              <a:cxnLst/>
              <a:rect l="l" t="t" r="r" b="b"/>
              <a:pathLst>
                <a:path w="143510" h="142239">
                  <a:moveTo>
                    <a:pt x="143510" y="0"/>
                  </a:moveTo>
                  <a:lnTo>
                    <a:pt x="0" y="68579"/>
                  </a:lnTo>
                  <a:lnTo>
                    <a:pt x="140970" y="142239"/>
                  </a:lnTo>
                  <a:lnTo>
                    <a:pt x="85089" y="69849"/>
                  </a:lnTo>
                  <a:lnTo>
                    <a:pt x="1435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24170" y="4058919"/>
              <a:ext cx="1158240" cy="929640"/>
            </a:xfrm>
            <a:custGeom>
              <a:avLst/>
              <a:gdLst/>
              <a:ahLst/>
              <a:cxnLst/>
              <a:rect l="l" t="t" r="r" b="b"/>
              <a:pathLst>
                <a:path w="1158240" h="929639">
                  <a:moveTo>
                    <a:pt x="1158239" y="0"/>
                  </a:moveTo>
                  <a:lnTo>
                    <a:pt x="0" y="92963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321300" y="4927599"/>
              <a:ext cx="154940" cy="144780"/>
            </a:xfrm>
            <a:custGeom>
              <a:avLst/>
              <a:gdLst/>
              <a:ahLst/>
              <a:cxnLst/>
              <a:rect l="l" t="t" r="r" b="b"/>
              <a:pathLst>
                <a:path w="154939" h="144779">
                  <a:moveTo>
                    <a:pt x="66039" y="0"/>
                  </a:moveTo>
                  <a:lnTo>
                    <a:pt x="0" y="144780"/>
                  </a:lnTo>
                  <a:lnTo>
                    <a:pt x="154939" y="110489"/>
                  </a:lnTo>
                  <a:lnTo>
                    <a:pt x="66039" y="91439"/>
                  </a:lnTo>
                  <a:lnTo>
                    <a:pt x="66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038600" y="5486399"/>
              <a:ext cx="685800" cy="152400"/>
            </a:xfrm>
            <a:custGeom>
              <a:avLst/>
              <a:gdLst/>
              <a:ahLst/>
              <a:cxnLst/>
              <a:rect l="l" t="t" r="r" b="b"/>
              <a:pathLst>
                <a:path w="685800" h="152400">
                  <a:moveTo>
                    <a:pt x="341629" y="0"/>
                  </a:moveTo>
                  <a:lnTo>
                    <a:pt x="412571" y="1503"/>
                  </a:lnTo>
                  <a:lnTo>
                    <a:pt x="477916" y="5834"/>
                  </a:lnTo>
                  <a:lnTo>
                    <a:pt x="536475" y="12724"/>
                  </a:lnTo>
                  <a:lnTo>
                    <a:pt x="587057" y="21907"/>
                  </a:lnTo>
                  <a:lnTo>
                    <a:pt x="628471" y="33114"/>
                  </a:lnTo>
                  <a:lnTo>
                    <a:pt x="679033" y="60528"/>
                  </a:lnTo>
                  <a:lnTo>
                    <a:pt x="685800" y="76200"/>
                  </a:lnTo>
                  <a:lnTo>
                    <a:pt x="679033" y="91871"/>
                  </a:lnTo>
                  <a:lnTo>
                    <a:pt x="628471" y="119285"/>
                  </a:lnTo>
                  <a:lnTo>
                    <a:pt x="587057" y="130492"/>
                  </a:lnTo>
                  <a:lnTo>
                    <a:pt x="536475" y="139675"/>
                  </a:lnTo>
                  <a:lnTo>
                    <a:pt x="477916" y="146565"/>
                  </a:lnTo>
                  <a:lnTo>
                    <a:pt x="412571" y="150896"/>
                  </a:lnTo>
                  <a:lnTo>
                    <a:pt x="341629" y="152400"/>
                  </a:lnTo>
                  <a:lnTo>
                    <a:pt x="271162" y="150896"/>
                  </a:lnTo>
                  <a:lnTo>
                    <a:pt x="206275" y="146565"/>
                  </a:lnTo>
                  <a:lnTo>
                    <a:pt x="148145" y="139675"/>
                  </a:lnTo>
                  <a:lnTo>
                    <a:pt x="97948" y="130492"/>
                  </a:lnTo>
                  <a:lnTo>
                    <a:pt x="56859" y="119285"/>
                  </a:lnTo>
                  <a:lnTo>
                    <a:pt x="6709" y="91871"/>
                  </a:lnTo>
                  <a:lnTo>
                    <a:pt x="0" y="76200"/>
                  </a:lnTo>
                  <a:lnTo>
                    <a:pt x="6709" y="60528"/>
                  </a:lnTo>
                  <a:lnTo>
                    <a:pt x="56859" y="33114"/>
                  </a:lnTo>
                  <a:lnTo>
                    <a:pt x="97948" y="21907"/>
                  </a:lnTo>
                  <a:lnTo>
                    <a:pt x="148145" y="12724"/>
                  </a:lnTo>
                  <a:lnTo>
                    <a:pt x="206275" y="5834"/>
                  </a:lnTo>
                  <a:lnTo>
                    <a:pt x="271162" y="1503"/>
                  </a:lnTo>
                  <a:lnTo>
                    <a:pt x="341629" y="0"/>
                  </a:lnTo>
                  <a:close/>
                </a:path>
              </a:pathLst>
            </a:custGeom>
            <a:ln w="12579">
              <a:solidFill>
                <a:srgbClr val="0089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032301" y="5480113"/>
              <a:ext cx="698500" cy="165100"/>
            </a:xfrm>
            <a:custGeom>
              <a:avLst/>
              <a:gdLst/>
              <a:ahLst/>
              <a:cxnLst/>
              <a:rect l="l" t="t" r="r" b="b"/>
              <a:pathLst>
                <a:path w="698500" h="165100">
                  <a:moveTo>
                    <a:pt x="12585" y="6286"/>
                  </a:moveTo>
                  <a:lnTo>
                    <a:pt x="10744" y="1841"/>
                  </a:lnTo>
                  <a:lnTo>
                    <a:pt x="6299" y="0"/>
                  </a:lnTo>
                  <a:lnTo>
                    <a:pt x="1841" y="1841"/>
                  </a:lnTo>
                  <a:lnTo>
                    <a:pt x="0" y="6286"/>
                  </a:lnTo>
                  <a:lnTo>
                    <a:pt x="1841" y="10744"/>
                  </a:lnTo>
                  <a:lnTo>
                    <a:pt x="6299" y="12585"/>
                  </a:lnTo>
                  <a:lnTo>
                    <a:pt x="10744" y="10744"/>
                  </a:lnTo>
                  <a:lnTo>
                    <a:pt x="12585" y="6286"/>
                  </a:lnTo>
                  <a:close/>
                </a:path>
                <a:path w="698500" h="165100">
                  <a:moveTo>
                    <a:pt x="698385" y="158686"/>
                  </a:moveTo>
                  <a:lnTo>
                    <a:pt x="696544" y="154241"/>
                  </a:lnTo>
                  <a:lnTo>
                    <a:pt x="692099" y="152400"/>
                  </a:lnTo>
                  <a:lnTo>
                    <a:pt x="687641" y="154241"/>
                  </a:lnTo>
                  <a:lnTo>
                    <a:pt x="685800" y="158686"/>
                  </a:lnTo>
                  <a:lnTo>
                    <a:pt x="687641" y="163144"/>
                  </a:lnTo>
                  <a:lnTo>
                    <a:pt x="692099" y="164985"/>
                  </a:lnTo>
                  <a:lnTo>
                    <a:pt x="696544" y="163144"/>
                  </a:lnTo>
                  <a:lnTo>
                    <a:pt x="698385" y="158686"/>
                  </a:lnTo>
                  <a:close/>
                </a:path>
              </a:pathLst>
            </a:custGeom>
            <a:solidFill>
              <a:srgbClr val="008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86200" y="5410199"/>
              <a:ext cx="990600" cy="304800"/>
            </a:xfrm>
            <a:custGeom>
              <a:avLst/>
              <a:gdLst/>
              <a:ahLst/>
              <a:cxnLst/>
              <a:rect l="l" t="t" r="r" b="b"/>
              <a:pathLst>
                <a:path w="990600" h="304800">
                  <a:moveTo>
                    <a:pt x="495300" y="0"/>
                  </a:moveTo>
                  <a:lnTo>
                    <a:pt x="564005" y="1325"/>
                  </a:lnTo>
                  <a:lnTo>
                    <a:pt x="629443" y="5203"/>
                  </a:lnTo>
                  <a:lnTo>
                    <a:pt x="691098" y="11489"/>
                  </a:lnTo>
                  <a:lnTo>
                    <a:pt x="748453" y="20037"/>
                  </a:lnTo>
                  <a:lnTo>
                    <a:pt x="800992" y="30702"/>
                  </a:lnTo>
                  <a:lnTo>
                    <a:pt x="848201" y="43338"/>
                  </a:lnTo>
                  <a:lnTo>
                    <a:pt x="889562" y="57800"/>
                  </a:lnTo>
                  <a:lnTo>
                    <a:pt x="924560" y="73942"/>
                  </a:lnTo>
                  <a:lnTo>
                    <a:pt x="973402" y="110684"/>
                  </a:lnTo>
                  <a:lnTo>
                    <a:pt x="990600" y="152400"/>
                  </a:lnTo>
                  <a:lnTo>
                    <a:pt x="986214" y="173540"/>
                  </a:lnTo>
                  <a:lnTo>
                    <a:pt x="952678" y="212645"/>
                  </a:lnTo>
                  <a:lnTo>
                    <a:pt x="889562" y="246459"/>
                  </a:lnTo>
                  <a:lnTo>
                    <a:pt x="848201" y="260984"/>
                  </a:lnTo>
                  <a:lnTo>
                    <a:pt x="800992" y="273711"/>
                  </a:lnTo>
                  <a:lnTo>
                    <a:pt x="748453" y="284479"/>
                  </a:lnTo>
                  <a:lnTo>
                    <a:pt x="691098" y="293131"/>
                  </a:lnTo>
                  <a:lnTo>
                    <a:pt x="629443" y="299508"/>
                  </a:lnTo>
                  <a:lnTo>
                    <a:pt x="564005" y="303450"/>
                  </a:lnTo>
                  <a:lnTo>
                    <a:pt x="495300" y="304800"/>
                  </a:lnTo>
                  <a:lnTo>
                    <a:pt x="426594" y="303450"/>
                  </a:lnTo>
                  <a:lnTo>
                    <a:pt x="361156" y="299508"/>
                  </a:lnTo>
                  <a:lnTo>
                    <a:pt x="299501" y="293131"/>
                  </a:lnTo>
                  <a:lnTo>
                    <a:pt x="242146" y="284479"/>
                  </a:lnTo>
                  <a:lnTo>
                    <a:pt x="189607" y="273711"/>
                  </a:lnTo>
                  <a:lnTo>
                    <a:pt x="142398" y="260984"/>
                  </a:lnTo>
                  <a:lnTo>
                    <a:pt x="101037" y="246459"/>
                  </a:lnTo>
                  <a:lnTo>
                    <a:pt x="66039" y="230293"/>
                  </a:lnTo>
                  <a:lnTo>
                    <a:pt x="17197" y="193675"/>
                  </a:lnTo>
                  <a:lnTo>
                    <a:pt x="0" y="152400"/>
                  </a:lnTo>
                  <a:lnTo>
                    <a:pt x="4385" y="130993"/>
                  </a:lnTo>
                  <a:lnTo>
                    <a:pt x="37921" y="91618"/>
                  </a:lnTo>
                  <a:lnTo>
                    <a:pt x="101037" y="57800"/>
                  </a:lnTo>
                  <a:lnTo>
                    <a:pt x="142398" y="43338"/>
                  </a:lnTo>
                  <a:lnTo>
                    <a:pt x="189607" y="30702"/>
                  </a:lnTo>
                  <a:lnTo>
                    <a:pt x="242146" y="20037"/>
                  </a:lnTo>
                  <a:lnTo>
                    <a:pt x="299501" y="11489"/>
                  </a:lnTo>
                  <a:lnTo>
                    <a:pt x="361156" y="5203"/>
                  </a:lnTo>
                  <a:lnTo>
                    <a:pt x="426594" y="1325"/>
                  </a:lnTo>
                  <a:lnTo>
                    <a:pt x="495300" y="0"/>
                  </a:lnTo>
                  <a:close/>
                </a:path>
              </a:pathLst>
            </a:custGeom>
            <a:ln w="12579">
              <a:solidFill>
                <a:srgbClr val="0089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879901" y="5403913"/>
              <a:ext cx="1003300" cy="317500"/>
            </a:xfrm>
            <a:custGeom>
              <a:avLst/>
              <a:gdLst/>
              <a:ahLst/>
              <a:cxnLst/>
              <a:rect l="l" t="t" r="r" b="b"/>
              <a:pathLst>
                <a:path w="1003300" h="317500">
                  <a:moveTo>
                    <a:pt x="12585" y="6286"/>
                  </a:moveTo>
                  <a:lnTo>
                    <a:pt x="10744" y="1841"/>
                  </a:lnTo>
                  <a:lnTo>
                    <a:pt x="6299" y="0"/>
                  </a:lnTo>
                  <a:lnTo>
                    <a:pt x="1841" y="1841"/>
                  </a:lnTo>
                  <a:lnTo>
                    <a:pt x="0" y="6286"/>
                  </a:lnTo>
                  <a:lnTo>
                    <a:pt x="1841" y="10744"/>
                  </a:lnTo>
                  <a:lnTo>
                    <a:pt x="6299" y="12585"/>
                  </a:lnTo>
                  <a:lnTo>
                    <a:pt x="10744" y="10744"/>
                  </a:lnTo>
                  <a:lnTo>
                    <a:pt x="12585" y="6286"/>
                  </a:lnTo>
                  <a:close/>
                </a:path>
                <a:path w="1003300" h="317500">
                  <a:moveTo>
                    <a:pt x="1003185" y="311086"/>
                  </a:moveTo>
                  <a:lnTo>
                    <a:pt x="1001344" y="306641"/>
                  </a:lnTo>
                  <a:lnTo>
                    <a:pt x="996899" y="304800"/>
                  </a:lnTo>
                  <a:lnTo>
                    <a:pt x="992441" y="306641"/>
                  </a:lnTo>
                  <a:lnTo>
                    <a:pt x="990600" y="311086"/>
                  </a:lnTo>
                  <a:lnTo>
                    <a:pt x="992441" y="315544"/>
                  </a:lnTo>
                  <a:lnTo>
                    <a:pt x="996899" y="317385"/>
                  </a:lnTo>
                  <a:lnTo>
                    <a:pt x="1001344" y="315544"/>
                  </a:lnTo>
                  <a:lnTo>
                    <a:pt x="1003185" y="311086"/>
                  </a:lnTo>
                  <a:close/>
                </a:path>
              </a:pathLst>
            </a:custGeom>
            <a:solidFill>
              <a:srgbClr val="008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733800" y="5333999"/>
              <a:ext cx="1295400" cy="457200"/>
            </a:xfrm>
            <a:custGeom>
              <a:avLst/>
              <a:gdLst/>
              <a:ahLst/>
              <a:cxnLst/>
              <a:rect l="l" t="t" r="r" b="b"/>
              <a:pathLst>
                <a:path w="1295400" h="457200">
                  <a:moveTo>
                    <a:pt x="647700" y="0"/>
                  </a:moveTo>
                  <a:lnTo>
                    <a:pt x="715458" y="1144"/>
                  </a:lnTo>
                  <a:lnTo>
                    <a:pt x="780908" y="4509"/>
                  </a:lnTo>
                  <a:lnTo>
                    <a:pt x="843765" y="9995"/>
                  </a:lnTo>
                  <a:lnTo>
                    <a:pt x="903743" y="17502"/>
                  </a:lnTo>
                  <a:lnTo>
                    <a:pt x="960559" y="26928"/>
                  </a:lnTo>
                  <a:lnTo>
                    <a:pt x="1013928" y="38174"/>
                  </a:lnTo>
                  <a:lnTo>
                    <a:pt x="1063565" y="51139"/>
                  </a:lnTo>
                  <a:lnTo>
                    <a:pt x="1109186" y="65722"/>
                  </a:lnTo>
                  <a:lnTo>
                    <a:pt x="1150505" y="81823"/>
                  </a:lnTo>
                  <a:lnTo>
                    <a:pt x="1187239" y="99342"/>
                  </a:lnTo>
                  <a:lnTo>
                    <a:pt x="1245810" y="138231"/>
                  </a:lnTo>
                  <a:lnTo>
                    <a:pt x="1282623" y="181585"/>
                  </a:lnTo>
                  <a:lnTo>
                    <a:pt x="1295400" y="228600"/>
                  </a:lnTo>
                  <a:lnTo>
                    <a:pt x="1292158" y="252514"/>
                  </a:lnTo>
                  <a:lnTo>
                    <a:pt x="1267078" y="297799"/>
                  </a:lnTo>
                  <a:lnTo>
                    <a:pt x="1219102" y="339021"/>
                  </a:lnTo>
                  <a:lnTo>
                    <a:pt x="1150505" y="375376"/>
                  </a:lnTo>
                  <a:lnTo>
                    <a:pt x="1109186" y="391477"/>
                  </a:lnTo>
                  <a:lnTo>
                    <a:pt x="1063565" y="406060"/>
                  </a:lnTo>
                  <a:lnTo>
                    <a:pt x="1013928" y="419025"/>
                  </a:lnTo>
                  <a:lnTo>
                    <a:pt x="960559" y="430271"/>
                  </a:lnTo>
                  <a:lnTo>
                    <a:pt x="903743" y="439697"/>
                  </a:lnTo>
                  <a:lnTo>
                    <a:pt x="843765" y="447204"/>
                  </a:lnTo>
                  <a:lnTo>
                    <a:pt x="780908" y="452690"/>
                  </a:lnTo>
                  <a:lnTo>
                    <a:pt x="715458" y="456055"/>
                  </a:lnTo>
                  <a:lnTo>
                    <a:pt x="647700" y="457200"/>
                  </a:lnTo>
                  <a:lnTo>
                    <a:pt x="579941" y="456055"/>
                  </a:lnTo>
                  <a:lnTo>
                    <a:pt x="514491" y="452690"/>
                  </a:lnTo>
                  <a:lnTo>
                    <a:pt x="451634" y="447204"/>
                  </a:lnTo>
                  <a:lnTo>
                    <a:pt x="391656" y="439697"/>
                  </a:lnTo>
                  <a:lnTo>
                    <a:pt x="334840" y="430271"/>
                  </a:lnTo>
                  <a:lnTo>
                    <a:pt x="281471" y="419025"/>
                  </a:lnTo>
                  <a:lnTo>
                    <a:pt x="231834" y="406060"/>
                  </a:lnTo>
                  <a:lnTo>
                    <a:pt x="186213" y="391477"/>
                  </a:lnTo>
                  <a:lnTo>
                    <a:pt x="144894" y="375376"/>
                  </a:lnTo>
                  <a:lnTo>
                    <a:pt x="108160" y="357857"/>
                  </a:lnTo>
                  <a:lnTo>
                    <a:pt x="49589" y="318968"/>
                  </a:lnTo>
                  <a:lnTo>
                    <a:pt x="12776" y="275614"/>
                  </a:lnTo>
                  <a:lnTo>
                    <a:pt x="0" y="228600"/>
                  </a:lnTo>
                  <a:lnTo>
                    <a:pt x="3241" y="204685"/>
                  </a:lnTo>
                  <a:lnTo>
                    <a:pt x="28321" y="159400"/>
                  </a:lnTo>
                  <a:lnTo>
                    <a:pt x="76297" y="118178"/>
                  </a:lnTo>
                  <a:lnTo>
                    <a:pt x="144894" y="81823"/>
                  </a:lnTo>
                  <a:lnTo>
                    <a:pt x="186213" y="65722"/>
                  </a:lnTo>
                  <a:lnTo>
                    <a:pt x="231834" y="51139"/>
                  </a:lnTo>
                  <a:lnTo>
                    <a:pt x="281471" y="38174"/>
                  </a:lnTo>
                  <a:lnTo>
                    <a:pt x="334840" y="26928"/>
                  </a:lnTo>
                  <a:lnTo>
                    <a:pt x="391656" y="17502"/>
                  </a:lnTo>
                  <a:lnTo>
                    <a:pt x="451634" y="9995"/>
                  </a:lnTo>
                  <a:lnTo>
                    <a:pt x="514491" y="4509"/>
                  </a:lnTo>
                  <a:lnTo>
                    <a:pt x="579941" y="1144"/>
                  </a:lnTo>
                  <a:lnTo>
                    <a:pt x="647700" y="0"/>
                  </a:lnTo>
                  <a:close/>
                </a:path>
              </a:pathLst>
            </a:custGeom>
            <a:ln w="12579">
              <a:solidFill>
                <a:srgbClr val="0089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727500" y="5327713"/>
              <a:ext cx="1308100" cy="469900"/>
            </a:xfrm>
            <a:custGeom>
              <a:avLst/>
              <a:gdLst/>
              <a:ahLst/>
              <a:cxnLst/>
              <a:rect l="l" t="t" r="r" b="b"/>
              <a:pathLst>
                <a:path w="1308100" h="469900">
                  <a:moveTo>
                    <a:pt x="12585" y="6286"/>
                  </a:moveTo>
                  <a:lnTo>
                    <a:pt x="10744" y="1841"/>
                  </a:lnTo>
                  <a:lnTo>
                    <a:pt x="6299" y="0"/>
                  </a:lnTo>
                  <a:lnTo>
                    <a:pt x="1841" y="1841"/>
                  </a:lnTo>
                  <a:lnTo>
                    <a:pt x="0" y="6286"/>
                  </a:lnTo>
                  <a:lnTo>
                    <a:pt x="1841" y="10744"/>
                  </a:lnTo>
                  <a:lnTo>
                    <a:pt x="6299" y="12585"/>
                  </a:lnTo>
                  <a:lnTo>
                    <a:pt x="10744" y="10744"/>
                  </a:lnTo>
                  <a:lnTo>
                    <a:pt x="12585" y="6286"/>
                  </a:lnTo>
                  <a:close/>
                </a:path>
                <a:path w="1308100" h="469900">
                  <a:moveTo>
                    <a:pt x="1307985" y="463486"/>
                  </a:moveTo>
                  <a:lnTo>
                    <a:pt x="1306144" y="459041"/>
                  </a:lnTo>
                  <a:lnTo>
                    <a:pt x="1301699" y="457200"/>
                  </a:lnTo>
                  <a:lnTo>
                    <a:pt x="1297241" y="459041"/>
                  </a:lnTo>
                  <a:lnTo>
                    <a:pt x="1295400" y="463486"/>
                  </a:lnTo>
                  <a:lnTo>
                    <a:pt x="1297241" y="467944"/>
                  </a:lnTo>
                  <a:lnTo>
                    <a:pt x="1301699" y="469785"/>
                  </a:lnTo>
                  <a:lnTo>
                    <a:pt x="1306144" y="467944"/>
                  </a:lnTo>
                  <a:lnTo>
                    <a:pt x="1307985" y="463486"/>
                  </a:lnTo>
                  <a:close/>
                </a:path>
              </a:pathLst>
            </a:custGeom>
            <a:solidFill>
              <a:srgbClr val="008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581400" y="5257799"/>
              <a:ext cx="1600200" cy="609600"/>
            </a:xfrm>
            <a:custGeom>
              <a:avLst/>
              <a:gdLst/>
              <a:ahLst/>
              <a:cxnLst/>
              <a:rect l="l" t="t" r="r" b="b"/>
              <a:pathLst>
                <a:path w="1600200" h="609600">
                  <a:moveTo>
                    <a:pt x="798829" y="0"/>
                  </a:moveTo>
                  <a:lnTo>
                    <a:pt x="866189" y="970"/>
                  </a:lnTo>
                  <a:lnTo>
                    <a:pt x="931750" y="3836"/>
                  </a:lnTo>
                  <a:lnTo>
                    <a:pt x="995334" y="8533"/>
                  </a:lnTo>
                  <a:lnTo>
                    <a:pt x="1056761" y="14996"/>
                  </a:lnTo>
                  <a:lnTo>
                    <a:pt x="1115853" y="23157"/>
                  </a:lnTo>
                  <a:lnTo>
                    <a:pt x="1172430" y="32952"/>
                  </a:lnTo>
                  <a:lnTo>
                    <a:pt x="1226314" y="44315"/>
                  </a:lnTo>
                  <a:lnTo>
                    <a:pt x="1277325" y="57180"/>
                  </a:lnTo>
                  <a:lnTo>
                    <a:pt x="1325284" y="71481"/>
                  </a:lnTo>
                  <a:lnTo>
                    <a:pt x="1370012" y="87153"/>
                  </a:lnTo>
                  <a:lnTo>
                    <a:pt x="1411330" y="104130"/>
                  </a:lnTo>
                  <a:lnTo>
                    <a:pt x="1449059" y="122346"/>
                  </a:lnTo>
                  <a:lnTo>
                    <a:pt x="1483020" y="141736"/>
                  </a:lnTo>
                  <a:lnTo>
                    <a:pt x="1538922" y="183772"/>
                  </a:lnTo>
                  <a:lnTo>
                    <a:pt x="1577602" y="229714"/>
                  </a:lnTo>
                  <a:lnTo>
                    <a:pt x="1597629" y="279036"/>
                  </a:lnTo>
                  <a:lnTo>
                    <a:pt x="1600200" y="304800"/>
                  </a:lnTo>
                  <a:lnTo>
                    <a:pt x="1597629" y="330391"/>
                  </a:lnTo>
                  <a:lnTo>
                    <a:pt x="1577602" y="379472"/>
                  </a:lnTo>
                  <a:lnTo>
                    <a:pt x="1538922" y="425291"/>
                  </a:lnTo>
                  <a:lnTo>
                    <a:pt x="1483020" y="467300"/>
                  </a:lnTo>
                  <a:lnTo>
                    <a:pt x="1449059" y="486704"/>
                  </a:lnTo>
                  <a:lnTo>
                    <a:pt x="1411330" y="504950"/>
                  </a:lnTo>
                  <a:lnTo>
                    <a:pt x="1370012" y="521970"/>
                  </a:lnTo>
                  <a:lnTo>
                    <a:pt x="1325284" y="537693"/>
                  </a:lnTo>
                  <a:lnTo>
                    <a:pt x="1277325" y="552053"/>
                  </a:lnTo>
                  <a:lnTo>
                    <a:pt x="1226314" y="564981"/>
                  </a:lnTo>
                  <a:lnTo>
                    <a:pt x="1172430" y="576407"/>
                  </a:lnTo>
                  <a:lnTo>
                    <a:pt x="1115853" y="586263"/>
                  </a:lnTo>
                  <a:lnTo>
                    <a:pt x="1056761" y="594481"/>
                  </a:lnTo>
                  <a:lnTo>
                    <a:pt x="995334" y="600993"/>
                  </a:lnTo>
                  <a:lnTo>
                    <a:pt x="931750" y="605729"/>
                  </a:lnTo>
                  <a:lnTo>
                    <a:pt x="866189" y="608620"/>
                  </a:lnTo>
                  <a:lnTo>
                    <a:pt x="798829" y="609600"/>
                  </a:lnTo>
                  <a:lnTo>
                    <a:pt x="731660" y="608620"/>
                  </a:lnTo>
                  <a:lnTo>
                    <a:pt x="666288" y="605729"/>
                  </a:lnTo>
                  <a:lnTo>
                    <a:pt x="602892" y="600993"/>
                  </a:lnTo>
                  <a:lnTo>
                    <a:pt x="541649" y="594481"/>
                  </a:lnTo>
                  <a:lnTo>
                    <a:pt x="482738" y="586263"/>
                  </a:lnTo>
                  <a:lnTo>
                    <a:pt x="426337" y="576407"/>
                  </a:lnTo>
                  <a:lnTo>
                    <a:pt x="372624" y="564981"/>
                  </a:lnTo>
                  <a:lnTo>
                    <a:pt x="321777" y="552053"/>
                  </a:lnTo>
                  <a:lnTo>
                    <a:pt x="273974" y="537693"/>
                  </a:lnTo>
                  <a:lnTo>
                    <a:pt x="229393" y="521970"/>
                  </a:lnTo>
                  <a:lnTo>
                    <a:pt x="188213" y="504950"/>
                  </a:lnTo>
                  <a:lnTo>
                    <a:pt x="150611" y="486704"/>
                  </a:lnTo>
                  <a:lnTo>
                    <a:pt x="116766" y="467300"/>
                  </a:lnTo>
                  <a:lnTo>
                    <a:pt x="61059" y="425291"/>
                  </a:lnTo>
                  <a:lnTo>
                    <a:pt x="22515" y="379472"/>
                  </a:lnTo>
                  <a:lnTo>
                    <a:pt x="2561" y="330391"/>
                  </a:lnTo>
                  <a:lnTo>
                    <a:pt x="0" y="304800"/>
                  </a:lnTo>
                  <a:lnTo>
                    <a:pt x="2561" y="279036"/>
                  </a:lnTo>
                  <a:lnTo>
                    <a:pt x="22515" y="229714"/>
                  </a:lnTo>
                  <a:lnTo>
                    <a:pt x="61059" y="183772"/>
                  </a:lnTo>
                  <a:lnTo>
                    <a:pt x="116766" y="141736"/>
                  </a:lnTo>
                  <a:lnTo>
                    <a:pt x="150611" y="122346"/>
                  </a:lnTo>
                  <a:lnTo>
                    <a:pt x="188213" y="104130"/>
                  </a:lnTo>
                  <a:lnTo>
                    <a:pt x="229393" y="87153"/>
                  </a:lnTo>
                  <a:lnTo>
                    <a:pt x="273974" y="71481"/>
                  </a:lnTo>
                  <a:lnTo>
                    <a:pt x="321777" y="57180"/>
                  </a:lnTo>
                  <a:lnTo>
                    <a:pt x="372624" y="44315"/>
                  </a:lnTo>
                  <a:lnTo>
                    <a:pt x="426337" y="32952"/>
                  </a:lnTo>
                  <a:lnTo>
                    <a:pt x="482738" y="23157"/>
                  </a:lnTo>
                  <a:lnTo>
                    <a:pt x="541649" y="14996"/>
                  </a:lnTo>
                  <a:lnTo>
                    <a:pt x="602892" y="8533"/>
                  </a:lnTo>
                  <a:lnTo>
                    <a:pt x="666288" y="3836"/>
                  </a:lnTo>
                  <a:lnTo>
                    <a:pt x="731660" y="970"/>
                  </a:lnTo>
                  <a:lnTo>
                    <a:pt x="798829" y="0"/>
                  </a:lnTo>
                  <a:close/>
                </a:path>
              </a:pathLst>
            </a:custGeom>
            <a:ln w="12579">
              <a:solidFill>
                <a:srgbClr val="0089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575100" y="5251513"/>
              <a:ext cx="1612900" cy="622300"/>
            </a:xfrm>
            <a:custGeom>
              <a:avLst/>
              <a:gdLst/>
              <a:ahLst/>
              <a:cxnLst/>
              <a:rect l="l" t="t" r="r" b="b"/>
              <a:pathLst>
                <a:path w="1612900" h="622300">
                  <a:moveTo>
                    <a:pt x="12585" y="6286"/>
                  </a:moveTo>
                  <a:lnTo>
                    <a:pt x="10744" y="1841"/>
                  </a:lnTo>
                  <a:lnTo>
                    <a:pt x="6299" y="0"/>
                  </a:lnTo>
                  <a:lnTo>
                    <a:pt x="1841" y="1841"/>
                  </a:lnTo>
                  <a:lnTo>
                    <a:pt x="0" y="6286"/>
                  </a:lnTo>
                  <a:lnTo>
                    <a:pt x="1841" y="10744"/>
                  </a:lnTo>
                  <a:lnTo>
                    <a:pt x="6299" y="12585"/>
                  </a:lnTo>
                  <a:lnTo>
                    <a:pt x="10744" y="10744"/>
                  </a:lnTo>
                  <a:lnTo>
                    <a:pt x="12585" y="6286"/>
                  </a:lnTo>
                  <a:close/>
                </a:path>
                <a:path w="1612900" h="622300">
                  <a:moveTo>
                    <a:pt x="1612785" y="615886"/>
                  </a:moveTo>
                  <a:lnTo>
                    <a:pt x="1610944" y="611441"/>
                  </a:lnTo>
                  <a:lnTo>
                    <a:pt x="1606499" y="609600"/>
                  </a:lnTo>
                  <a:lnTo>
                    <a:pt x="1602041" y="611441"/>
                  </a:lnTo>
                  <a:lnTo>
                    <a:pt x="1600200" y="615886"/>
                  </a:lnTo>
                  <a:lnTo>
                    <a:pt x="1602041" y="620344"/>
                  </a:lnTo>
                  <a:lnTo>
                    <a:pt x="1606499" y="622185"/>
                  </a:lnTo>
                  <a:lnTo>
                    <a:pt x="1610944" y="620344"/>
                  </a:lnTo>
                  <a:lnTo>
                    <a:pt x="1612785" y="615886"/>
                  </a:lnTo>
                  <a:close/>
                </a:path>
              </a:pathLst>
            </a:custGeom>
            <a:solidFill>
              <a:srgbClr val="008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60910" y="5527100"/>
              <a:ext cx="227209" cy="74809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693920" y="5819140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1279" y="0"/>
                  </a:moveTo>
                  <a:lnTo>
                    <a:pt x="0" y="7620"/>
                  </a:lnTo>
                </a:path>
              </a:pathLst>
            </a:custGeom>
            <a:ln w="12579">
              <a:solidFill>
                <a:srgbClr val="0089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73270" y="5788660"/>
              <a:ext cx="128270" cy="74930"/>
            </a:xfrm>
            <a:custGeom>
              <a:avLst/>
              <a:gdLst/>
              <a:ahLst/>
              <a:cxnLst/>
              <a:rect l="l" t="t" r="r" b="b"/>
              <a:pathLst>
                <a:path w="128270" h="74929">
                  <a:moveTo>
                    <a:pt x="123189" y="0"/>
                  </a:moveTo>
                  <a:lnTo>
                    <a:pt x="0" y="46989"/>
                  </a:lnTo>
                  <a:lnTo>
                    <a:pt x="128269" y="74929"/>
                  </a:lnTo>
                  <a:lnTo>
                    <a:pt x="74929" y="40639"/>
                  </a:lnTo>
                  <a:lnTo>
                    <a:pt x="123189" y="0"/>
                  </a:lnTo>
                  <a:close/>
                </a:path>
              </a:pathLst>
            </a:custGeom>
            <a:solidFill>
              <a:srgbClr val="008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498340" y="5765799"/>
              <a:ext cx="53340" cy="3810"/>
            </a:xfrm>
            <a:custGeom>
              <a:avLst/>
              <a:gdLst/>
              <a:ahLst/>
              <a:cxnLst/>
              <a:rect l="l" t="t" r="r" b="b"/>
              <a:pathLst>
                <a:path w="53339" h="3810">
                  <a:moveTo>
                    <a:pt x="53339" y="3809"/>
                  </a:moveTo>
                  <a:lnTo>
                    <a:pt x="0" y="0"/>
                  </a:lnTo>
                </a:path>
              </a:pathLst>
            </a:custGeom>
            <a:ln w="12579">
              <a:solidFill>
                <a:srgbClr val="0089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77690" y="5728969"/>
              <a:ext cx="128270" cy="74930"/>
            </a:xfrm>
            <a:custGeom>
              <a:avLst/>
              <a:gdLst/>
              <a:ahLst/>
              <a:cxnLst/>
              <a:rect l="l" t="t" r="r" b="b"/>
              <a:pathLst>
                <a:path w="128270" h="74929">
                  <a:moveTo>
                    <a:pt x="128270" y="0"/>
                  </a:moveTo>
                  <a:lnTo>
                    <a:pt x="0" y="26669"/>
                  </a:lnTo>
                  <a:lnTo>
                    <a:pt x="123189" y="74929"/>
                  </a:lnTo>
                  <a:lnTo>
                    <a:pt x="74930" y="33019"/>
                  </a:lnTo>
                  <a:lnTo>
                    <a:pt x="128270" y="0"/>
                  </a:lnTo>
                  <a:close/>
                </a:path>
              </a:pathLst>
            </a:custGeom>
            <a:solidFill>
              <a:srgbClr val="008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335780" y="5699760"/>
              <a:ext cx="83820" cy="11430"/>
            </a:xfrm>
            <a:custGeom>
              <a:avLst/>
              <a:gdLst/>
              <a:ahLst/>
              <a:cxnLst/>
              <a:rect l="l" t="t" r="r" b="b"/>
              <a:pathLst>
                <a:path w="83820" h="11429">
                  <a:moveTo>
                    <a:pt x="83820" y="11429"/>
                  </a:moveTo>
                  <a:lnTo>
                    <a:pt x="0" y="0"/>
                  </a:lnTo>
                </a:path>
              </a:pathLst>
            </a:custGeom>
            <a:ln w="12579">
              <a:solidFill>
                <a:srgbClr val="0089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16400" y="5662930"/>
              <a:ext cx="129539" cy="74930"/>
            </a:xfrm>
            <a:custGeom>
              <a:avLst/>
              <a:gdLst/>
              <a:ahLst/>
              <a:cxnLst/>
              <a:rect l="l" t="t" r="r" b="b"/>
              <a:pathLst>
                <a:path w="129539" h="74929">
                  <a:moveTo>
                    <a:pt x="129539" y="0"/>
                  </a:moveTo>
                  <a:lnTo>
                    <a:pt x="0" y="20320"/>
                  </a:lnTo>
                  <a:lnTo>
                    <a:pt x="119379" y="74930"/>
                  </a:lnTo>
                  <a:lnTo>
                    <a:pt x="74929" y="30480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008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133850" y="5605780"/>
              <a:ext cx="59690" cy="25400"/>
            </a:xfrm>
            <a:custGeom>
              <a:avLst/>
              <a:gdLst/>
              <a:ahLst/>
              <a:cxnLst/>
              <a:rect l="l" t="t" r="r" b="b"/>
              <a:pathLst>
                <a:path w="59689" h="25400">
                  <a:moveTo>
                    <a:pt x="59689" y="25400"/>
                  </a:moveTo>
                  <a:lnTo>
                    <a:pt x="0" y="0"/>
                  </a:lnTo>
                </a:path>
              </a:pathLst>
            </a:custGeom>
            <a:ln w="12579">
              <a:solidFill>
                <a:srgbClr val="0089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022090" y="5560060"/>
              <a:ext cx="130810" cy="82550"/>
            </a:xfrm>
            <a:custGeom>
              <a:avLst/>
              <a:gdLst/>
              <a:ahLst/>
              <a:cxnLst/>
              <a:rect l="l" t="t" r="r" b="b"/>
              <a:pathLst>
                <a:path w="130810" h="82550">
                  <a:moveTo>
                    <a:pt x="0" y="0"/>
                  </a:moveTo>
                  <a:lnTo>
                    <a:pt x="102870" y="82549"/>
                  </a:lnTo>
                  <a:lnTo>
                    <a:pt x="69850" y="29209"/>
                  </a:lnTo>
                  <a:lnTo>
                    <a:pt x="130810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54830" y="4973243"/>
              <a:ext cx="1131570" cy="832485"/>
            </a:xfrm>
            <a:custGeom>
              <a:avLst/>
              <a:gdLst/>
              <a:ahLst/>
              <a:cxnLst/>
              <a:rect l="l" t="t" r="r" b="b"/>
              <a:pathLst>
                <a:path w="1131570" h="832485">
                  <a:moveTo>
                    <a:pt x="0" y="636346"/>
                  </a:moveTo>
                  <a:lnTo>
                    <a:pt x="5829" y="605961"/>
                  </a:lnTo>
                  <a:lnTo>
                    <a:pt x="11628" y="564472"/>
                  </a:lnTo>
                  <a:lnTo>
                    <a:pt x="18439" y="514947"/>
                  </a:lnTo>
                  <a:lnTo>
                    <a:pt x="27305" y="460451"/>
                  </a:lnTo>
                  <a:lnTo>
                    <a:pt x="39265" y="404050"/>
                  </a:lnTo>
                  <a:lnTo>
                    <a:pt x="55364" y="348810"/>
                  </a:lnTo>
                  <a:lnTo>
                    <a:pt x="76641" y="297797"/>
                  </a:lnTo>
                  <a:lnTo>
                    <a:pt x="104140" y="254076"/>
                  </a:lnTo>
                  <a:lnTo>
                    <a:pt x="134944" y="218487"/>
                  </a:lnTo>
                  <a:lnTo>
                    <a:pt x="171549" y="182625"/>
                  </a:lnTo>
                  <a:lnTo>
                    <a:pt x="212795" y="147443"/>
                  </a:lnTo>
                  <a:lnTo>
                    <a:pt x="257522" y="113892"/>
                  </a:lnTo>
                  <a:lnTo>
                    <a:pt x="304570" y="82923"/>
                  </a:lnTo>
                  <a:lnTo>
                    <a:pt x="352777" y="55486"/>
                  </a:lnTo>
                  <a:lnTo>
                    <a:pt x="400985" y="32534"/>
                  </a:lnTo>
                  <a:lnTo>
                    <a:pt x="448033" y="15017"/>
                  </a:lnTo>
                  <a:lnTo>
                    <a:pt x="492760" y="3886"/>
                  </a:lnTo>
                  <a:lnTo>
                    <a:pt x="543376" y="0"/>
                  </a:lnTo>
                  <a:lnTo>
                    <a:pt x="596225" y="3747"/>
                  </a:lnTo>
                  <a:lnTo>
                    <a:pt x="649967" y="13955"/>
                  </a:lnTo>
                  <a:lnTo>
                    <a:pt x="703262" y="29445"/>
                  </a:lnTo>
                  <a:lnTo>
                    <a:pt x="754771" y="49043"/>
                  </a:lnTo>
                  <a:lnTo>
                    <a:pt x="803155" y="71573"/>
                  </a:lnTo>
                  <a:lnTo>
                    <a:pt x="847075" y="95860"/>
                  </a:lnTo>
                  <a:lnTo>
                    <a:pt x="885190" y="120726"/>
                  </a:lnTo>
                  <a:lnTo>
                    <a:pt x="922619" y="152454"/>
                  </a:lnTo>
                  <a:lnTo>
                    <a:pt x="954784" y="190580"/>
                  </a:lnTo>
                  <a:lnTo>
                    <a:pt x="982328" y="232794"/>
                  </a:lnTo>
                  <a:lnTo>
                    <a:pt x="1005895" y="276785"/>
                  </a:lnTo>
                  <a:lnTo>
                    <a:pt x="1026130" y="320242"/>
                  </a:lnTo>
                  <a:lnTo>
                    <a:pt x="1043677" y="360856"/>
                  </a:lnTo>
                  <a:lnTo>
                    <a:pt x="1059180" y="396316"/>
                  </a:lnTo>
                  <a:lnTo>
                    <a:pt x="1075888" y="444953"/>
                  </a:lnTo>
                  <a:lnTo>
                    <a:pt x="1081405" y="484423"/>
                  </a:lnTo>
                  <a:lnTo>
                    <a:pt x="1083111" y="523654"/>
                  </a:lnTo>
                  <a:lnTo>
                    <a:pt x="1088390" y="571576"/>
                  </a:lnTo>
                  <a:lnTo>
                    <a:pt x="1097026" y="621330"/>
                  </a:lnTo>
                  <a:lnTo>
                    <a:pt x="1106881" y="679130"/>
                  </a:lnTo>
                  <a:lnTo>
                    <a:pt x="1116736" y="738089"/>
                  </a:lnTo>
                  <a:lnTo>
                    <a:pt x="1125372" y="791317"/>
                  </a:lnTo>
                  <a:lnTo>
                    <a:pt x="1131570" y="831926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48531" y="4949253"/>
              <a:ext cx="1144270" cy="862330"/>
            </a:xfrm>
            <a:custGeom>
              <a:avLst/>
              <a:gdLst/>
              <a:ahLst/>
              <a:cxnLst/>
              <a:rect l="l" t="t" r="r" b="b"/>
              <a:pathLst>
                <a:path w="1144270" h="862329">
                  <a:moveTo>
                    <a:pt x="12585" y="6286"/>
                  </a:moveTo>
                  <a:lnTo>
                    <a:pt x="10744" y="1841"/>
                  </a:lnTo>
                  <a:lnTo>
                    <a:pt x="6299" y="0"/>
                  </a:lnTo>
                  <a:lnTo>
                    <a:pt x="1841" y="1841"/>
                  </a:lnTo>
                  <a:lnTo>
                    <a:pt x="0" y="6286"/>
                  </a:lnTo>
                  <a:lnTo>
                    <a:pt x="1841" y="10744"/>
                  </a:lnTo>
                  <a:lnTo>
                    <a:pt x="6299" y="12585"/>
                  </a:lnTo>
                  <a:lnTo>
                    <a:pt x="10744" y="10744"/>
                  </a:lnTo>
                  <a:lnTo>
                    <a:pt x="12585" y="6286"/>
                  </a:lnTo>
                  <a:close/>
                </a:path>
                <a:path w="1144270" h="862329">
                  <a:moveTo>
                    <a:pt x="1144155" y="855916"/>
                  </a:moveTo>
                  <a:lnTo>
                    <a:pt x="1142314" y="851471"/>
                  </a:lnTo>
                  <a:lnTo>
                    <a:pt x="1137869" y="849630"/>
                  </a:lnTo>
                  <a:lnTo>
                    <a:pt x="1133411" y="851471"/>
                  </a:lnTo>
                  <a:lnTo>
                    <a:pt x="1131570" y="855916"/>
                  </a:lnTo>
                  <a:lnTo>
                    <a:pt x="1133411" y="860374"/>
                  </a:lnTo>
                  <a:lnTo>
                    <a:pt x="1137869" y="862215"/>
                  </a:lnTo>
                  <a:lnTo>
                    <a:pt x="1142314" y="860374"/>
                  </a:lnTo>
                  <a:lnTo>
                    <a:pt x="1144155" y="855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419600" y="5121910"/>
              <a:ext cx="849630" cy="581660"/>
            </a:xfrm>
            <a:custGeom>
              <a:avLst/>
              <a:gdLst/>
              <a:ahLst/>
              <a:cxnLst/>
              <a:rect l="l" t="t" r="r" b="b"/>
              <a:pathLst>
                <a:path w="849629" h="581660">
                  <a:moveTo>
                    <a:pt x="0" y="473709"/>
                  </a:moveTo>
                  <a:lnTo>
                    <a:pt x="4154" y="443996"/>
                  </a:lnTo>
                  <a:lnTo>
                    <a:pt x="7109" y="402241"/>
                  </a:lnTo>
                  <a:lnTo>
                    <a:pt x="10930" y="352578"/>
                  </a:lnTo>
                  <a:lnTo>
                    <a:pt x="17683" y="299138"/>
                  </a:lnTo>
                  <a:lnTo>
                    <a:pt x="29435" y="246054"/>
                  </a:lnTo>
                  <a:lnTo>
                    <a:pt x="48252" y="197457"/>
                  </a:lnTo>
                  <a:lnTo>
                    <a:pt x="76200" y="157479"/>
                  </a:lnTo>
                  <a:lnTo>
                    <a:pt x="106803" y="131592"/>
                  </a:lnTo>
                  <a:lnTo>
                    <a:pt x="145581" y="106728"/>
                  </a:lnTo>
                  <a:lnTo>
                    <a:pt x="190452" y="83349"/>
                  </a:lnTo>
                  <a:lnTo>
                    <a:pt x="239338" y="61914"/>
                  </a:lnTo>
                  <a:lnTo>
                    <a:pt x="290157" y="42883"/>
                  </a:lnTo>
                  <a:lnTo>
                    <a:pt x="340830" y="26717"/>
                  </a:lnTo>
                  <a:lnTo>
                    <a:pt x="389276" y="13874"/>
                  </a:lnTo>
                  <a:lnTo>
                    <a:pt x="433416" y="4815"/>
                  </a:lnTo>
                  <a:lnTo>
                    <a:pt x="471170" y="0"/>
                  </a:lnTo>
                  <a:lnTo>
                    <a:pt x="527171" y="5212"/>
                  </a:lnTo>
                  <a:lnTo>
                    <a:pt x="574761" y="24018"/>
                  </a:lnTo>
                  <a:lnTo>
                    <a:pt x="616193" y="52029"/>
                  </a:lnTo>
                  <a:lnTo>
                    <a:pt x="653724" y="84856"/>
                  </a:lnTo>
                  <a:lnTo>
                    <a:pt x="689610" y="118109"/>
                  </a:lnTo>
                  <a:lnTo>
                    <a:pt x="723087" y="152775"/>
                  </a:lnTo>
                  <a:lnTo>
                    <a:pt x="753211" y="190916"/>
                  </a:lnTo>
                  <a:lnTo>
                    <a:pt x="779678" y="232044"/>
                  </a:lnTo>
                  <a:lnTo>
                    <a:pt x="802182" y="275671"/>
                  </a:lnTo>
                  <a:lnTo>
                    <a:pt x="820420" y="321309"/>
                  </a:lnTo>
                  <a:lnTo>
                    <a:pt x="833577" y="373014"/>
                  </a:lnTo>
                  <a:lnTo>
                    <a:pt x="840943" y="431058"/>
                  </a:lnTo>
                  <a:lnTo>
                    <a:pt x="844651" y="489285"/>
                  </a:lnTo>
                  <a:lnTo>
                    <a:pt x="846835" y="541538"/>
                  </a:lnTo>
                  <a:lnTo>
                    <a:pt x="849629" y="581659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412031" y="5110543"/>
              <a:ext cx="863600" cy="599440"/>
            </a:xfrm>
            <a:custGeom>
              <a:avLst/>
              <a:gdLst/>
              <a:ahLst/>
              <a:cxnLst/>
              <a:rect l="l" t="t" r="r" b="b"/>
              <a:pathLst>
                <a:path w="863600" h="599439">
                  <a:moveTo>
                    <a:pt x="12585" y="6286"/>
                  </a:moveTo>
                  <a:lnTo>
                    <a:pt x="10744" y="1841"/>
                  </a:lnTo>
                  <a:lnTo>
                    <a:pt x="6299" y="0"/>
                  </a:lnTo>
                  <a:lnTo>
                    <a:pt x="1841" y="1841"/>
                  </a:lnTo>
                  <a:lnTo>
                    <a:pt x="0" y="6286"/>
                  </a:lnTo>
                  <a:lnTo>
                    <a:pt x="1841" y="10744"/>
                  </a:lnTo>
                  <a:lnTo>
                    <a:pt x="6299" y="12585"/>
                  </a:lnTo>
                  <a:lnTo>
                    <a:pt x="10744" y="10744"/>
                  </a:lnTo>
                  <a:lnTo>
                    <a:pt x="12585" y="6286"/>
                  </a:lnTo>
                  <a:close/>
                </a:path>
                <a:path w="863600" h="599439">
                  <a:moveTo>
                    <a:pt x="863485" y="593026"/>
                  </a:moveTo>
                  <a:lnTo>
                    <a:pt x="861644" y="588581"/>
                  </a:lnTo>
                  <a:lnTo>
                    <a:pt x="857199" y="586740"/>
                  </a:lnTo>
                  <a:lnTo>
                    <a:pt x="852741" y="588581"/>
                  </a:lnTo>
                  <a:lnTo>
                    <a:pt x="850900" y="593026"/>
                  </a:lnTo>
                  <a:lnTo>
                    <a:pt x="852741" y="597484"/>
                  </a:lnTo>
                  <a:lnTo>
                    <a:pt x="857199" y="599325"/>
                  </a:lnTo>
                  <a:lnTo>
                    <a:pt x="861644" y="597484"/>
                  </a:lnTo>
                  <a:lnTo>
                    <a:pt x="863485" y="5930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214370" y="4938950"/>
              <a:ext cx="1132840" cy="832485"/>
            </a:xfrm>
            <a:custGeom>
              <a:avLst/>
              <a:gdLst/>
              <a:ahLst/>
              <a:cxnLst/>
              <a:rect l="l" t="t" r="r" b="b"/>
              <a:pathLst>
                <a:path w="1132839" h="832485">
                  <a:moveTo>
                    <a:pt x="1132840" y="636349"/>
                  </a:moveTo>
                  <a:lnTo>
                    <a:pt x="1126591" y="605961"/>
                  </a:lnTo>
                  <a:lnTo>
                    <a:pt x="1120477" y="564455"/>
                  </a:lnTo>
                  <a:lnTo>
                    <a:pt x="1113440" y="514883"/>
                  </a:lnTo>
                  <a:lnTo>
                    <a:pt x="1104423" y="460295"/>
                  </a:lnTo>
                  <a:lnTo>
                    <a:pt x="1092371" y="403743"/>
                  </a:lnTo>
                  <a:lnTo>
                    <a:pt x="1076225" y="348277"/>
                  </a:lnTo>
                  <a:lnTo>
                    <a:pt x="1054930" y="296949"/>
                  </a:lnTo>
                  <a:lnTo>
                    <a:pt x="1027430" y="252809"/>
                  </a:lnTo>
                  <a:lnTo>
                    <a:pt x="996625" y="217597"/>
                  </a:lnTo>
                  <a:lnTo>
                    <a:pt x="960020" y="182030"/>
                  </a:lnTo>
                  <a:lnTo>
                    <a:pt x="918774" y="147070"/>
                  </a:lnTo>
                  <a:lnTo>
                    <a:pt x="874047" y="113677"/>
                  </a:lnTo>
                  <a:lnTo>
                    <a:pt x="826999" y="82814"/>
                  </a:lnTo>
                  <a:lnTo>
                    <a:pt x="778792" y="55441"/>
                  </a:lnTo>
                  <a:lnTo>
                    <a:pt x="730584" y="32522"/>
                  </a:lnTo>
                  <a:lnTo>
                    <a:pt x="683536" y="15017"/>
                  </a:lnTo>
                  <a:lnTo>
                    <a:pt x="638809" y="3889"/>
                  </a:lnTo>
                  <a:lnTo>
                    <a:pt x="588245" y="0"/>
                  </a:lnTo>
                  <a:lnTo>
                    <a:pt x="535523" y="3730"/>
                  </a:lnTo>
                  <a:lnTo>
                    <a:pt x="481937" y="13890"/>
                  </a:lnTo>
                  <a:lnTo>
                    <a:pt x="428783" y="29289"/>
                  </a:lnTo>
                  <a:lnTo>
                    <a:pt x="377356" y="48736"/>
                  </a:lnTo>
                  <a:lnTo>
                    <a:pt x="328949" y="71040"/>
                  </a:lnTo>
                  <a:lnTo>
                    <a:pt x="284859" y="95011"/>
                  </a:lnTo>
                  <a:lnTo>
                    <a:pt x="246380" y="119459"/>
                  </a:lnTo>
                  <a:lnTo>
                    <a:pt x="208953" y="151657"/>
                  </a:lnTo>
                  <a:lnTo>
                    <a:pt x="176815" y="190120"/>
                  </a:lnTo>
                  <a:lnTo>
                    <a:pt x="149341" y="232559"/>
                  </a:lnTo>
                  <a:lnTo>
                    <a:pt x="125911" y="276687"/>
                  </a:lnTo>
                  <a:lnTo>
                    <a:pt x="105902" y="320215"/>
                  </a:lnTo>
                  <a:lnTo>
                    <a:pt x="88692" y="360855"/>
                  </a:lnTo>
                  <a:lnTo>
                    <a:pt x="73659" y="396319"/>
                  </a:lnTo>
                  <a:lnTo>
                    <a:pt x="56753" y="444936"/>
                  </a:lnTo>
                  <a:lnTo>
                    <a:pt x="50800" y="484266"/>
                  </a:lnTo>
                  <a:lnTo>
                    <a:pt x="48656" y="523120"/>
                  </a:lnTo>
                  <a:lnTo>
                    <a:pt x="43180" y="570309"/>
                  </a:lnTo>
                  <a:lnTo>
                    <a:pt x="34665" y="620560"/>
                  </a:lnTo>
                  <a:lnTo>
                    <a:pt x="25054" y="678493"/>
                  </a:lnTo>
                  <a:lnTo>
                    <a:pt x="15382" y="737461"/>
                  </a:lnTo>
                  <a:lnTo>
                    <a:pt x="6685" y="790822"/>
                  </a:lnTo>
                  <a:lnTo>
                    <a:pt x="0" y="831929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208071" y="4914963"/>
              <a:ext cx="1145540" cy="862330"/>
            </a:xfrm>
            <a:custGeom>
              <a:avLst/>
              <a:gdLst/>
              <a:ahLst/>
              <a:cxnLst/>
              <a:rect l="l" t="t" r="r" b="b"/>
              <a:pathLst>
                <a:path w="1145539" h="862329">
                  <a:moveTo>
                    <a:pt x="12585" y="855916"/>
                  </a:moveTo>
                  <a:lnTo>
                    <a:pt x="10744" y="851471"/>
                  </a:lnTo>
                  <a:lnTo>
                    <a:pt x="6299" y="849630"/>
                  </a:lnTo>
                  <a:lnTo>
                    <a:pt x="1841" y="851471"/>
                  </a:lnTo>
                  <a:lnTo>
                    <a:pt x="0" y="855916"/>
                  </a:lnTo>
                  <a:lnTo>
                    <a:pt x="1841" y="860374"/>
                  </a:lnTo>
                  <a:lnTo>
                    <a:pt x="6299" y="862215"/>
                  </a:lnTo>
                  <a:lnTo>
                    <a:pt x="10744" y="860374"/>
                  </a:lnTo>
                  <a:lnTo>
                    <a:pt x="12585" y="855916"/>
                  </a:lnTo>
                  <a:close/>
                </a:path>
                <a:path w="1145539" h="862329">
                  <a:moveTo>
                    <a:pt x="1145425" y="6286"/>
                  </a:moveTo>
                  <a:lnTo>
                    <a:pt x="1143584" y="1841"/>
                  </a:lnTo>
                  <a:lnTo>
                    <a:pt x="1139139" y="0"/>
                  </a:lnTo>
                  <a:lnTo>
                    <a:pt x="1134681" y="1841"/>
                  </a:lnTo>
                  <a:lnTo>
                    <a:pt x="1132840" y="6286"/>
                  </a:lnTo>
                  <a:lnTo>
                    <a:pt x="1134681" y="10744"/>
                  </a:lnTo>
                  <a:lnTo>
                    <a:pt x="1139139" y="12585"/>
                  </a:lnTo>
                  <a:lnTo>
                    <a:pt x="1143584" y="10744"/>
                  </a:lnTo>
                  <a:lnTo>
                    <a:pt x="1145425" y="6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31540" y="5087619"/>
              <a:ext cx="850900" cy="581660"/>
            </a:xfrm>
            <a:custGeom>
              <a:avLst/>
              <a:gdLst/>
              <a:ahLst/>
              <a:cxnLst/>
              <a:rect l="l" t="t" r="r" b="b"/>
              <a:pathLst>
                <a:path w="850900" h="581660">
                  <a:moveTo>
                    <a:pt x="850900" y="473709"/>
                  </a:moveTo>
                  <a:lnTo>
                    <a:pt x="846741" y="443529"/>
                  </a:lnTo>
                  <a:lnTo>
                    <a:pt x="843761" y="401464"/>
                  </a:lnTo>
                  <a:lnTo>
                    <a:pt x="839869" y="351645"/>
                  </a:lnTo>
                  <a:lnTo>
                    <a:pt x="832979" y="298205"/>
                  </a:lnTo>
                  <a:lnTo>
                    <a:pt x="821001" y="245276"/>
                  </a:lnTo>
                  <a:lnTo>
                    <a:pt x="801847" y="196990"/>
                  </a:lnTo>
                  <a:lnTo>
                    <a:pt x="773430" y="157479"/>
                  </a:lnTo>
                  <a:lnTo>
                    <a:pt x="742826" y="131215"/>
                  </a:lnTo>
                  <a:lnTo>
                    <a:pt x="704048" y="106070"/>
                  </a:lnTo>
                  <a:lnTo>
                    <a:pt x="659177" y="82502"/>
                  </a:lnTo>
                  <a:lnTo>
                    <a:pt x="610291" y="60973"/>
                  </a:lnTo>
                  <a:lnTo>
                    <a:pt x="559472" y="41943"/>
                  </a:lnTo>
                  <a:lnTo>
                    <a:pt x="508799" y="25870"/>
                  </a:lnTo>
                  <a:lnTo>
                    <a:pt x="460353" y="13215"/>
                  </a:lnTo>
                  <a:lnTo>
                    <a:pt x="416213" y="4438"/>
                  </a:lnTo>
                  <a:lnTo>
                    <a:pt x="378460" y="0"/>
                  </a:lnTo>
                  <a:lnTo>
                    <a:pt x="322468" y="4602"/>
                  </a:lnTo>
                  <a:lnTo>
                    <a:pt x="274949" y="23103"/>
                  </a:lnTo>
                  <a:lnTo>
                    <a:pt x="233710" y="51114"/>
                  </a:lnTo>
                  <a:lnTo>
                    <a:pt x="196555" y="84246"/>
                  </a:lnTo>
                  <a:lnTo>
                    <a:pt x="161289" y="118109"/>
                  </a:lnTo>
                  <a:lnTo>
                    <a:pt x="127193" y="152156"/>
                  </a:lnTo>
                  <a:lnTo>
                    <a:pt x="96692" y="189920"/>
                  </a:lnTo>
                  <a:lnTo>
                    <a:pt x="70032" y="230855"/>
                  </a:lnTo>
                  <a:lnTo>
                    <a:pt x="47457" y="274411"/>
                  </a:lnTo>
                  <a:lnTo>
                    <a:pt x="29210" y="320039"/>
                  </a:lnTo>
                  <a:lnTo>
                    <a:pt x="16540" y="372242"/>
                  </a:lnTo>
                  <a:lnTo>
                    <a:pt x="9235" y="430418"/>
                  </a:lnTo>
                  <a:lnTo>
                    <a:pt x="5344" y="488655"/>
                  </a:lnTo>
                  <a:lnTo>
                    <a:pt x="2915" y="541040"/>
                  </a:lnTo>
                  <a:lnTo>
                    <a:pt x="0" y="581659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25241" y="5074983"/>
              <a:ext cx="864869" cy="600710"/>
            </a:xfrm>
            <a:custGeom>
              <a:avLst/>
              <a:gdLst/>
              <a:ahLst/>
              <a:cxnLst/>
              <a:rect l="l" t="t" r="r" b="b"/>
              <a:pathLst>
                <a:path w="864870" h="600710">
                  <a:moveTo>
                    <a:pt x="12585" y="594296"/>
                  </a:moveTo>
                  <a:lnTo>
                    <a:pt x="10744" y="589851"/>
                  </a:lnTo>
                  <a:lnTo>
                    <a:pt x="6299" y="588010"/>
                  </a:lnTo>
                  <a:lnTo>
                    <a:pt x="1841" y="589851"/>
                  </a:lnTo>
                  <a:lnTo>
                    <a:pt x="0" y="594296"/>
                  </a:lnTo>
                  <a:lnTo>
                    <a:pt x="1841" y="598754"/>
                  </a:lnTo>
                  <a:lnTo>
                    <a:pt x="6299" y="600595"/>
                  </a:lnTo>
                  <a:lnTo>
                    <a:pt x="10744" y="598754"/>
                  </a:lnTo>
                  <a:lnTo>
                    <a:pt x="12585" y="594296"/>
                  </a:lnTo>
                  <a:close/>
                </a:path>
                <a:path w="864870" h="600710">
                  <a:moveTo>
                    <a:pt x="864755" y="6286"/>
                  </a:moveTo>
                  <a:lnTo>
                    <a:pt x="862914" y="1841"/>
                  </a:lnTo>
                  <a:lnTo>
                    <a:pt x="858469" y="0"/>
                  </a:lnTo>
                  <a:lnTo>
                    <a:pt x="854011" y="1841"/>
                  </a:lnTo>
                  <a:lnTo>
                    <a:pt x="852170" y="6286"/>
                  </a:lnTo>
                  <a:lnTo>
                    <a:pt x="854011" y="10744"/>
                  </a:lnTo>
                  <a:lnTo>
                    <a:pt x="858469" y="12585"/>
                  </a:lnTo>
                  <a:lnTo>
                    <a:pt x="862914" y="10744"/>
                  </a:lnTo>
                  <a:lnTo>
                    <a:pt x="864755" y="6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>
            <a:spLocks noGrp="1"/>
          </p:cNvSpPr>
          <p:nvPr>
            <p:ph type="title"/>
          </p:nvPr>
        </p:nvSpPr>
        <p:spPr>
          <a:xfrm>
            <a:off x="1404619" y="193040"/>
            <a:ext cx="61563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9775" algn="l"/>
              </a:tabLst>
            </a:pPr>
            <a:r>
              <a:rPr sz="4800" b="1" u="sng" spc="-10" dirty="0">
                <a:solidFill>
                  <a:srgbClr val="2412A8"/>
                </a:solidFill>
                <a:uFill>
                  <a:solidFill>
                    <a:srgbClr val="2412A8"/>
                  </a:solidFill>
                </a:uFill>
                <a:latin typeface="Times New Roman"/>
                <a:cs typeface="Times New Roman"/>
              </a:rPr>
              <a:t>5.Eddy</a:t>
            </a:r>
            <a:r>
              <a:rPr sz="4800" b="1" u="sng" dirty="0">
                <a:solidFill>
                  <a:srgbClr val="2412A8"/>
                </a:solidFill>
                <a:uFill>
                  <a:solidFill>
                    <a:srgbClr val="2412A8"/>
                  </a:solidFill>
                </a:uFill>
                <a:latin typeface="Times New Roman"/>
                <a:cs typeface="Times New Roman"/>
              </a:rPr>
              <a:t>	Current</a:t>
            </a:r>
            <a:r>
              <a:rPr sz="4800" b="1" u="sng" spc="-275" dirty="0">
                <a:solidFill>
                  <a:srgbClr val="2412A8"/>
                </a:solidFill>
                <a:uFill>
                  <a:solidFill>
                    <a:srgbClr val="2412A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b="1" u="sng" spc="-50" dirty="0">
                <a:solidFill>
                  <a:srgbClr val="2412A8"/>
                </a:solidFill>
                <a:uFill>
                  <a:solidFill>
                    <a:srgbClr val="2412A8"/>
                  </a:solidFill>
                </a:uFill>
                <a:latin typeface="Times New Roman"/>
                <a:cs typeface="Times New Roman"/>
              </a:rPr>
              <a:t>Testing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Hareesh</a:t>
            </a:r>
            <a:r>
              <a:rPr spc="-60" dirty="0"/>
              <a:t> </a:t>
            </a:r>
            <a:r>
              <a:rPr dirty="0"/>
              <a:t>k,AP,Dept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10" dirty="0"/>
              <a:t>ME,VAST</a:t>
            </a:r>
          </a:p>
        </p:txBody>
      </p:sp>
      <p:sp>
        <p:nvSpPr>
          <p:cNvPr id="90" name="object 9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pc="-25" dirty="0"/>
              <a:t>9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3162300" y="6553200"/>
            <a:ext cx="2813050" cy="2571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ts val="1975"/>
              </a:lnSpc>
              <a:spcBef>
                <a:spcPts val="50"/>
              </a:spcBef>
            </a:pPr>
            <a:r>
              <a:rPr sz="1850" spc="-25" dirty="0">
                <a:solidFill>
                  <a:srgbClr val="3F0000"/>
                </a:solidFill>
                <a:latin typeface="Times New Roman"/>
                <a:cs typeface="Times New Roman"/>
                <a:hlinkClick r:id="rId15"/>
              </a:rPr>
              <a:t>Downloaded</a:t>
            </a:r>
            <a:r>
              <a:rPr sz="1850" spc="-70" dirty="0">
                <a:solidFill>
                  <a:srgbClr val="3F0000"/>
                </a:solidFill>
                <a:latin typeface="Times New Roman"/>
                <a:cs typeface="Times New Roman"/>
                <a:hlinkClick r:id="rId15"/>
              </a:rPr>
              <a:t> </a:t>
            </a:r>
            <a:r>
              <a:rPr sz="1850" spc="-10" dirty="0">
                <a:solidFill>
                  <a:srgbClr val="3F0000"/>
                </a:solidFill>
                <a:latin typeface="Times New Roman"/>
                <a:cs typeface="Times New Roman"/>
                <a:hlinkClick r:id="rId15"/>
              </a:rPr>
              <a:t>from</a:t>
            </a:r>
            <a:r>
              <a:rPr sz="1850" spc="-65" dirty="0">
                <a:solidFill>
                  <a:srgbClr val="3F0000"/>
                </a:solidFill>
                <a:latin typeface="Times New Roman"/>
                <a:cs typeface="Times New Roman"/>
                <a:hlinkClick r:id="rId15"/>
              </a:rPr>
              <a:t> </a:t>
            </a:r>
            <a:r>
              <a:rPr sz="1850" spc="-20" dirty="0">
                <a:solidFill>
                  <a:srgbClr val="3F0000"/>
                </a:solidFill>
                <a:latin typeface="Times New Roman"/>
                <a:cs typeface="Times New Roman"/>
                <a:hlinkClick r:id="rId15"/>
              </a:rPr>
              <a:t>Ktunotes.in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1319</Words>
  <Application>Microsoft Office PowerPoint</Application>
  <PresentationFormat>Custom</PresentationFormat>
  <Paragraphs>237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Non-Destructive Testing (NDT) Module 1</vt:lpstr>
      <vt:lpstr>Introduction to NDT</vt:lpstr>
      <vt:lpstr>Non-Destructive Testing (NDT)</vt:lpstr>
      <vt:lpstr>Six Most Common NDT Methods</vt:lpstr>
      <vt:lpstr>1. Visual Inspection</vt:lpstr>
      <vt:lpstr>2.Liquid Penetrant Inspection</vt:lpstr>
      <vt:lpstr>3.Magnetic Particle Inspection</vt:lpstr>
      <vt:lpstr>4.Ultrasonic Imaging</vt:lpstr>
      <vt:lpstr>5.Eddy Current Testing</vt:lpstr>
      <vt:lpstr>6.Radiograpic Inspection (x-Ray)</vt:lpstr>
      <vt:lpstr>Comparison Between Destructive and Non Destructive Testing</vt:lpstr>
      <vt:lpstr>Importance of NDT</vt:lpstr>
      <vt:lpstr>Scope of NDT</vt:lpstr>
      <vt:lpstr>Scope of NDT Cont..</vt:lpstr>
      <vt:lpstr>Difficulties in NDT</vt:lpstr>
      <vt:lpstr>Future Progress in NDT</vt:lpstr>
      <vt:lpstr>Economic Aspects of NDT</vt:lpstr>
      <vt:lpstr>Visual Inspection</vt:lpstr>
      <vt:lpstr>Visual Inspection</vt:lpstr>
      <vt:lpstr>Visual Inspection</vt:lpstr>
      <vt:lpstr>Slide 21</vt:lpstr>
      <vt:lpstr>Slide 22</vt:lpstr>
      <vt:lpstr>Vision</vt:lpstr>
      <vt:lpstr>Tools Used in Visual Inspection</vt:lpstr>
      <vt:lpstr>Applications of Visual Inspection</vt:lpstr>
      <vt:lpstr>Limitations of Visual Inspections</vt:lpstr>
      <vt:lpstr>Lighting and Lighting source</vt:lpstr>
      <vt:lpstr>Material factors that affect Visual Testing</vt:lpstr>
      <vt:lpstr>Types of Visual Inspection</vt:lpstr>
      <vt:lpstr>1. Unaided Visual Inspection</vt:lpstr>
      <vt:lpstr>2. Aided Visual Inspection</vt:lpstr>
      <vt:lpstr>Visual Perception</vt:lpstr>
      <vt:lpstr>Tools Used in Visual Inspection</vt:lpstr>
      <vt:lpstr>Magnifying Mirrors</vt:lpstr>
      <vt:lpstr>Magnifying Glass</vt:lpstr>
      <vt:lpstr>Microscope</vt:lpstr>
      <vt:lpstr>Borescope</vt:lpstr>
      <vt:lpstr>Endoscope</vt:lpstr>
      <vt:lpstr>Fibroscopes</vt:lpstr>
      <vt:lpstr>Special Lighting</vt:lpstr>
      <vt:lpstr>Computer Enhanced Visual 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Non-Destructive Testing (NDT) Module 1</dc:title>
  <dc:creator>Karan Pratap Singh</dc:creator>
  <cp:lastModifiedBy>Karan Pratap Singh</cp:lastModifiedBy>
  <cp:revision>2</cp:revision>
  <dcterms:created xsi:type="dcterms:W3CDTF">2024-06-07T08:52:47Z</dcterms:created>
  <dcterms:modified xsi:type="dcterms:W3CDTF">2024-06-07T09:30:11Z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2018-05-30T00:00:00Z</vt:filetime>
  </property>
  <property fmtid="{D5CDD505-2E9C-101B-9397-08002B2CF9AE}" pid="3" name="LastSaved">
    <vt:filetime>2024-06-07T00:00:00Z</vt:filetime>
  </property>
  <property fmtid="{D5CDD505-2E9C-101B-9397-08002B2CF9AE}" pid="4" name="Producer">
    <vt:lpwstr>3-Heights(TM) PDF Security Shell 4.8.25.2 (http://www.pdf-tools.com)</vt:lpwstr>
  </property>
</Properties>
</file>